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8" r:id="rId6"/>
    <p:sldId id="269" r:id="rId7"/>
    <p:sldId id="270" r:id="rId8"/>
    <p:sldId id="260" r:id="rId9"/>
    <p:sldId id="261" r:id="rId10"/>
    <p:sldId id="262" r:id="rId11"/>
    <p:sldId id="263" r:id="rId12"/>
    <p:sldId id="264" r:id="rId13"/>
    <p:sldId id="267" r:id="rId14"/>
    <p:sldId id="265" r:id="rId15"/>
    <p:sldId id="266" r:id="rId16"/>
    <p:sldId id="271"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391"/>
    <a:srgbClr val="535C69"/>
    <a:srgbClr val="9E201E"/>
    <a:srgbClr val="727E90"/>
    <a:srgbClr val="E0FFFC"/>
    <a:srgbClr val="3B4848"/>
    <a:srgbClr val="96A8BD"/>
    <a:srgbClr val="FEFFFC"/>
    <a:srgbClr val="2A0806"/>
    <a:srgbClr val="4F10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4554" autoAdjust="0"/>
  </p:normalViewPr>
  <p:slideViewPr>
    <p:cSldViewPr snapToGrid="0" snapToObjects="1">
      <p:cViewPr>
        <p:scale>
          <a:sx n="107" d="100"/>
          <a:sy n="107" d="100"/>
        </p:scale>
        <p:origin x="-1688"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9586D-CC2F-45C4-9419-A323A9ABE71C}" type="datetimeFigureOut">
              <a:rPr lang="en-MY" smtClean="0"/>
              <a:t>2/29/12</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A2969-4EB1-4E8F-A3B3-EEDA3A29B30F}" type="slidenum">
              <a:rPr lang="en-MY" smtClean="0"/>
              <a:t>‹#›</a:t>
            </a:fld>
            <a:endParaRPr lang="en-MY"/>
          </a:p>
        </p:txBody>
      </p:sp>
    </p:spTree>
    <p:extLst>
      <p:ext uri="{BB962C8B-B14F-4D97-AF65-F5344CB8AC3E}">
        <p14:creationId xmlns:p14="http://schemas.microsoft.com/office/powerpoint/2010/main" val="338805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Char char="•"/>
            </a:pPr>
            <a:r>
              <a:rPr lang="en-US" altLang="zh-CN" dirty="0" smtClean="0">
                <a:solidFill>
                  <a:schemeClr val="bg2"/>
                </a:solidFill>
                <a:latin typeface="Arial" charset="0"/>
                <a:ea typeface="宋体" charset="0"/>
                <a:cs typeface="宋体" charset="0"/>
              </a:rPr>
              <a:t>Elaborate on the inconvenience of keys and cards for today’s office environment. For example: Security is the main concern but at the same time business has to deal with the influx of visitors coming in and out of the office everyday.</a:t>
            </a:r>
            <a:br>
              <a:rPr lang="en-US" altLang="zh-CN" dirty="0" smtClean="0">
                <a:solidFill>
                  <a:schemeClr val="bg2"/>
                </a:solidFill>
                <a:latin typeface="Arial" charset="0"/>
                <a:ea typeface="宋体" charset="0"/>
                <a:cs typeface="宋体" charset="0"/>
              </a:rPr>
            </a:br>
            <a:r>
              <a:rPr lang="en-US" altLang="zh-CN" dirty="0" smtClean="0">
                <a:solidFill>
                  <a:schemeClr val="bg2"/>
                </a:solidFill>
                <a:latin typeface="Arial" charset="0"/>
                <a:ea typeface="宋体" charset="0"/>
                <a:cs typeface="宋体" charset="0"/>
              </a:rPr>
              <a:t>To provide convenience to staff and at the same time giving the power of monitoring staff’s movement back to the employer, facial recognition is one of the best solutions for door access. </a:t>
            </a:r>
            <a:br>
              <a:rPr lang="en-US" altLang="zh-CN" dirty="0" smtClean="0">
                <a:solidFill>
                  <a:schemeClr val="bg2"/>
                </a:solidFill>
                <a:latin typeface="Arial" charset="0"/>
                <a:ea typeface="宋体" charset="0"/>
                <a:cs typeface="宋体" charset="0"/>
              </a:rPr>
            </a:br>
            <a:endParaRPr lang="en-US" altLang="zh-CN" dirty="0" smtClean="0">
              <a:solidFill>
                <a:schemeClr val="bg2"/>
              </a:solidFill>
              <a:latin typeface="Arial" charset="0"/>
              <a:ea typeface="宋体" charset="0"/>
              <a:cs typeface="宋体" charset="0"/>
            </a:endParaRPr>
          </a:p>
          <a:p>
            <a:pPr>
              <a:lnSpc>
                <a:spcPct val="80000"/>
              </a:lnSpc>
              <a:buFontTx/>
              <a:buChar char="•"/>
            </a:pPr>
            <a:r>
              <a:rPr lang="en-US" altLang="zh-CN" sz="1200" dirty="0" smtClean="0">
                <a:solidFill>
                  <a:srgbClr val="666699"/>
                </a:solidFill>
                <a:latin typeface="Myriad Pro" charset="0"/>
              </a:rPr>
              <a:t>Elaboration on the benefits of face recognition technology also can be brought up here, in terms of uniqueness, simplicity, efficiency, etc.</a:t>
            </a:r>
            <a:endParaRPr lang="en-US" dirty="0" smtClean="0">
              <a:latin typeface="Arial" charset="0"/>
              <a:ea typeface="宋体" charset="0"/>
              <a:cs typeface="宋体" charset="0"/>
            </a:endParaRPr>
          </a:p>
        </p:txBody>
      </p:sp>
      <p:sp>
        <p:nvSpPr>
          <p:cNvPr id="4" name="Slide Number Placeholder 3"/>
          <p:cNvSpPr>
            <a:spLocks noGrp="1"/>
          </p:cNvSpPr>
          <p:nvPr>
            <p:ph type="sldNum" sz="quarter" idx="10"/>
          </p:nvPr>
        </p:nvSpPr>
        <p:spPr/>
        <p:txBody>
          <a:bodyPr/>
          <a:lstStyle/>
          <a:p>
            <a:fld id="{22AA2969-4EB1-4E8F-A3B3-EEDA3A29B30F}" type="slidenum">
              <a:rPr lang="en-MY" smtClean="0"/>
              <a:t>2</a:t>
            </a:fld>
            <a:endParaRPr lang="en-MY"/>
          </a:p>
        </p:txBody>
      </p:sp>
    </p:spTree>
    <p:extLst>
      <p:ext uri="{BB962C8B-B14F-4D97-AF65-F5344CB8AC3E}">
        <p14:creationId xmlns:p14="http://schemas.microsoft.com/office/powerpoint/2010/main" val="112408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smtClean="0">
                <a:latin typeface="Arial" charset="0"/>
                <a:ea typeface="宋体" charset="0"/>
                <a:cs typeface="宋体" charset="0"/>
              </a:rPr>
              <a:t>Point:</a:t>
            </a:r>
          </a:p>
          <a:p>
            <a:pPr>
              <a:buFontTx/>
              <a:buChar char="•"/>
            </a:pPr>
            <a:r>
              <a:rPr lang="en-US" altLang="zh-CN" dirty="0" smtClean="0">
                <a:solidFill>
                  <a:schemeClr val="bg2"/>
                </a:solidFill>
                <a:latin typeface="Arial" charset="0"/>
                <a:ea typeface="宋体" charset="0"/>
                <a:cs typeface="宋体" charset="0"/>
              </a:rPr>
              <a:t>Elaborate on the features important in TCMS V2 – vital for time attendance. </a:t>
            </a:r>
          </a:p>
          <a:p>
            <a:pPr>
              <a:buFontTx/>
              <a:buChar char="•"/>
            </a:pPr>
            <a:r>
              <a:rPr lang="en-US" altLang="zh-CN" dirty="0" smtClean="0">
                <a:solidFill>
                  <a:schemeClr val="bg2"/>
                </a:solidFill>
                <a:latin typeface="Arial" charset="0"/>
                <a:ea typeface="宋体" charset="0"/>
                <a:cs typeface="宋体" charset="0"/>
              </a:rPr>
              <a:t>Urge them to come for a full TCMS v2 training to maximize the use of the software for the benefits of the company.</a:t>
            </a:r>
          </a:p>
          <a:p>
            <a:endParaRPr lang="en-US" altLang="zh-CN" dirty="0" smtClean="0">
              <a:latin typeface="Arial" charset="0"/>
              <a:ea typeface="宋体" charset="0"/>
              <a:cs typeface="宋体" charset="0"/>
            </a:endParaRPr>
          </a:p>
          <a:p>
            <a:endParaRPr lang="en-US" altLang="zh-CN" dirty="0" smtClean="0">
              <a:latin typeface="Arial" charset="0"/>
              <a:ea typeface="宋体" charset="0"/>
              <a:cs typeface="宋体" charset="0"/>
            </a:endParaRPr>
          </a:p>
          <a:p>
            <a:endParaRPr lang="en-US" dirty="0"/>
          </a:p>
        </p:txBody>
      </p:sp>
      <p:sp>
        <p:nvSpPr>
          <p:cNvPr id="4" name="Slide Number Placeholder 3"/>
          <p:cNvSpPr>
            <a:spLocks noGrp="1"/>
          </p:cNvSpPr>
          <p:nvPr>
            <p:ph type="sldNum" sz="quarter" idx="10"/>
          </p:nvPr>
        </p:nvSpPr>
        <p:spPr/>
        <p:txBody>
          <a:bodyPr/>
          <a:lstStyle/>
          <a:p>
            <a:fld id="{22AA2969-4EB1-4E8F-A3B3-EEDA3A29B30F}" type="slidenum">
              <a:rPr lang="en-MY" smtClean="0"/>
              <a:t>12</a:t>
            </a:fld>
            <a:endParaRPr lang="en-MY"/>
          </a:p>
        </p:txBody>
      </p:sp>
    </p:spTree>
    <p:extLst>
      <p:ext uri="{BB962C8B-B14F-4D97-AF65-F5344CB8AC3E}">
        <p14:creationId xmlns:p14="http://schemas.microsoft.com/office/powerpoint/2010/main" val="61845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a:t>
            </a:r>
          </a:p>
          <a:p>
            <a:pPr marL="228600" indent="-228600">
              <a:buAutoNum type="arabicPeriod"/>
            </a:pPr>
            <a:r>
              <a:rPr lang="en-US" baseline="0" dirty="0" smtClean="0"/>
              <a:t>Get a trial version of </a:t>
            </a:r>
            <a:r>
              <a:rPr lang="en-US" baseline="0" dirty="0" err="1" smtClean="0"/>
              <a:t>TimeTec</a:t>
            </a:r>
            <a:r>
              <a:rPr lang="en-US" baseline="0" dirty="0" smtClean="0"/>
              <a:t> prior to the presentation if you would like to demonstrate the system to your client.</a:t>
            </a:r>
          </a:p>
          <a:p>
            <a:pPr marL="63500" indent="-63500">
              <a:lnSpc>
                <a:spcPct val="80000"/>
              </a:lnSpc>
              <a:buFontTx/>
              <a:buChar char="•"/>
            </a:pPr>
            <a:r>
              <a:rPr lang="en-US" baseline="0" dirty="0" smtClean="0"/>
              <a:t>Highlight its usefulness in accessing and checking transactions online, and managing attendance in many branches. </a:t>
            </a:r>
            <a:r>
              <a:rPr lang="en-US" altLang="zh-CN" sz="1200" dirty="0" err="1" smtClean="0">
                <a:solidFill>
                  <a:srgbClr val="666699"/>
                </a:solidFill>
                <a:latin typeface="Myriad Pro" charset="0"/>
              </a:rPr>
              <a:t>TimeTec</a:t>
            </a:r>
            <a:r>
              <a:rPr lang="en-US" altLang="zh-CN" sz="1200" dirty="0" smtClean="0">
                <a:solidFill>
                  <a:srgbClr val="666699"/>
                </a:solidFill>
                <a:latin typeface="Myriad Pro" charset="0"/>
              </a:rPr>
              <a:t> Mobile is also available for the iPhone/Android phones for those constantly on the go.</a:t>
            </a:r>
            <a:endParaRPr lang="en-US" altLang="zh-CN" sz="1200" dirty="0">
              <a:solidFill>
                <a:srgbClr val="666699"/>
              </a:solidFill>
              <a:latin typeface="Myriad Pro" charset="0"/>
            </a:endParaRPr>
          </a:p>
        </p:txBody>
      </p:sp>
      <p:sp>
        <p:nvSpPr>
          <p:cNvPr id="4" name="Slide Number Placeholder 3"/>
          <p:cNvSpPr>
            <a:spLocks noGrp="1"/>
          </p:cNvSpPr>
          <p:nvPr>
            <p:ph type="sldNum" sz="quarter" idx="10"/>
          </p:nvPr>
        </p:nvSpPr>
        <p:spPr/>
        <p:txBody>
          <a:bodyPr/>
          <a:lstStyle/>
          <a:p>
            <a:fld id="{22AA2969-4EB1-4E8F-A3B3-EEDA3A29B30F}" type="slidenum">
              <a:rPr lang="en-MY" smtClean="0"/>
              <a:t>13</a:t>
            </a:fld>
            <a:endParaRPr lang="en-MY"/>
          </a:p>
        </p:txBody>
      </p:sp>
    </p:spTree>
    <p:extLst>
      <p:ext uri="{BB962C8B-B14F-4D97-AF65-F5344CB8AC3E}">
        <p14:creationId xmlns:p14="http://schemas.microsoft.com/office/powerpoint/2010/main" val="378911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smtClean="0">
                <a:latin typeface="Arial" charset="0"/>
                <a:ea typeface="宋体" charset="0"/>
                <a:cs typeface="宋体" charset="0"/>
              </a:rPr>
              <a:t>Point:</a:t>
            </a:r>
          </a:p>
          <a:p>
            <a:pPr>
              <a:buFontTx/>
              <a:buChar char="•"/>
            </a:pPr>
            <a:r>
              <a:rPr lang="en-US" altLang="zh-CN" dirty="0" smtClean="0">
                <a:solidFill>
                  <a:schemeClr val="bg2"/>
                </a:solidFill>
                <a:latin typeface="Arial" charset="0"/>
                <a:ea typeface="宋体" charset="0"/>
                <a:cs typeface="宋体" charset="0"/>
              </a:rPr>
              <a:t>Invite an audience to try and register. And then upload the templates to the software, to show transfer of data live. </a:t>
            </a:r>
          </a:p>
          <a:p>
            <a:pPr marL="63500" indent="-63500">
              <a:lnSpc>
                <a:spcPct val="80000"/>
              </a:lnSpc>
              <a:buFontTx/>
              <a:buChar char="•"/>
              <a:defRPr/>
            </a:pPr>
            <a:r>
              <a:rPr lang="en-US" altLang="zh-CN" sz="1200" dirty="0" smtClean="0">
                <a:solidFill>
                  <a:srgbClr val="666699"/>
                </a:solidFill>
                <a:latin typeface="Myriad Pro" pitchFamily="34" charset="0"/>
                <a:ea typeface="宋体" pitchFamily="2" charset="-122"/>
                <a:cs typeface="+mn-cs"/>
              </a:rPr>
              <a:t>Prepare Face ID 3 on a </a:t>
            </a:r>
            <a:r>
              <a:rPr lang="en-US" altLang="zh-CN" sz="1200" dirty="0" smtClean="0">
                <a:solidFill>
                  <a:srgbClr val="666699"/>
                </a:solidFill>
                <a:latin typeface="Myriad Pro" pitchFamily="34" charset="0"/>
                <a:ea typeface="宋体" pitchFamily="2" charset="-122"/>
              </a:rPr>
              <a:t>stand</a:t>
            </a:r>
            <a:r>
              <a:rPr lang="en-US" altLang="zh-CN" sz="1200" dirty="0" smtClean="0">
                <a:solidFill>
                  <a:srgbClr val="666699"/>
                </a:solidFill>
                <a:latin typeface="Myriad Pro" pitchFamily="34" charset="0"/>
                <a:ea typeface="宋体" pitchFamily="2" charset="-122"/>
                <a:cs typeface="+mn-cs"/>
              </a:rPr>
              <a:t> and show how easy to use face recognition.</a:t>
            </a:r>
            <a:endParaRPr lang="en-US" altLang="zh-CN" dirty="0" smtClean="0">
              <a:latin typeface="Arial" charset="0"/>
              <a:ea typeface="宋体" charset="0"/>
              <a:cs typeface="宋体" charset="0"/>
            </a:endParaRPr>
          </a:p>
          <a:p>
            <a:endParaRPr lang="en-US" dirty="0"/>
          </a:p>
        </p:txBody>
      </p:sp>
      <p:sp>
        <p:nvSpPr>
          <p:cNvPr id="4" name="Slide Number Placeholder 3"/>
          <p:cNvSpPr>
            <a:spLocks noGrp="1"/>
          </p:cNvSpPr>
          <p:nvPr>
            <p:ph type="sldNum" sz="quarter" idx="10"/>
          </p:nvPr>
        </p:nvSpPr>
        <p:spPr/>
        <p:txBody>
          <a:bodyPr/>
          <a:lstStyle/>
          <a:p>
            <a:fld id="{22AA2969-4EB1-4E8F-A3B3-EEDA3A29B30F}" type="slidenum">
              <a:rPr lang="en-MY" smtClean="0"/>
              <a:t>14</a:t>
            </a:fld>
            <a:endParaRPr lang="en-MY"/>
          </a:p>
        </p:txBody>
      </p:sp>
    </p:spTree>
    <p:extLst>
      <p:ext uri="{BB962C8B-B14F-4D97-AF65-F5344CB8AC3E}">
        <p14:creationId xmlns:p14="http://schemas.microsoft.com/office/powerpoint/2010/main" val="223304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smtClean="0">
                <a:latin typeface="Arial" charset="0"/>
                <a:ea typeface="宋体" charset="0"/>
                <a:cs typeface="宋体" charset="0"/>
              </a:rPr>
              <a:t>Point:</a:t>
            </a:r>
          </a:p>
          <a:p>
            <a:pPr>
              <a:buFontTx/>
              <a:buChar char="•"/>
            </a:pPr>
            <a:r>
              <a:rPr lang="en-US" altLang="zh-CN" dirty="0" smtClean="0">
                <a:solidFill>
                  <a:schemeClr val="bg2"/>
                </a:solidFill>
                <a:latin typeface="Arial" charset="0"/>
                <a:ea typeface="宋体" charset="0"/>
                <a:cs typeface="宋体" charset="0"/>
              </a:rPr>
              <a:t>Talk about Team Viewer and how it allows all users to check for their attendance online. </a:t>
            </a:r>
          </a:p>
          <a:p>
            <a:pPr>
              <a:buFontTx/>
              <a:buChar char="•"/>
            </a:pPr>
            <a:r>
              <a:rPr lang="en-US" altLang="zh-CN" dirty="0" smtClean="0">
                <a:solidFill>
                  <a:schemeClr val="bg2"/>
                </a:solidFill>
                <a:latin typeface="Arial" charset="0"/>
                <a:ea typeface="宋体" charset="0"/>
                <a:cs typeface="宋体" charset="0"/>
              </a:rPr>
              <a:t>Elaborate on the many types of reports offered by TCMS v2 and they could be kept in various forms </a:t>
            </a:r>
            <a:r>
              <a:rPr lang="en-US" altLang="zh-CN" dirty="0" err="1" smtClean="0">
                <a:solidFill>
                  <a:schemeClr val="bg2"/>
                </a:solidFill>
                <a:latin typeface="Arial" charset="0"/>
                <a:ea typeface="宋体" charset="0"/>
                <a:cs typeface="宋体" charset="0"/>
              </a:rPr>
              <a:t>xls</a:t>
            </a:r>
            <a:r>
              <a:rPr lang="en-US" altLang="zh-CN" dirty="0" smtClean="0">
                <a:solidFill>
                  <a:schemeClr val="bg2"/>
                </a:solidFill>
                <a:latin typeface="Arial" charset="0"/>
                <a:ea typeface="宋体" charset="0"/>
                <a:cs typeface="宋体" charset="0"/>
              </a:rPr>
              <a:t>, txt, </a:t>
            </a:r>
            <a:r>
              <a:rPr lang="en-US" altLang="zh-CN" dirty="0" err="1" smtClean="0">
                <a:solidFill>
                  <a:schemeClr val="bg2"/>
                </a:solidFill>
                <a:latin typeface="Arial" charset="0"/>
                <a:ea typeface="宋体" charset="0"/>
                <a:cs typeface="宋体" charset="0"/>
              </a:rPr>
              <a:t>pdf</a:t>
            </a:r>
            <a:r>
              <a:rPr lang="en-US" altLang="zh-CN" dirty="0" smtClean="0">
                <a:solidFill>
                  <a:schemeClr val="bg2"/>
                </a:solidFill>
                <a:latin typeface="Arial" charset="0"/>
                <a:ea typeface="宋体" charset="0"/>
                <a:cs typeface="宋体" charset="0"/>
              </a:rPr>
              <a:t>, etc.</a:t>
            </a:r>
          </a:p>
          <a:p>
            <a:endParaRPr lang="en-US" altLang="zh-CN" dirty="0" smtClean="0">
              <a:solidFill>
                <a:schemeClr val="bg2"/>
              </a:solidFill>
              <a:latin typeface="Arial" charset="0"/>
              <a:ea typeface="宋体" charset="0"/>
              <a:cs typeface="宋体" charset="0"/>
            </a:endParaRPr>
          </a:p>
          <a:p>
            <a:endParaRPr lang="en-US" dirty="0"/>
          </a:p>
        </p:txBody>
      </p:sp>
      <p:sp>
        <p:nvSpPr>
          <p:cNvPr id="4" name="Slide Number Placeholder 3"/>
          <p:cNvSpPr>
            <a:spLocks noGrp="1"/>
          </p:cNvSpPr>
          <p:nvPr>
            <p:ph type="sldNum" sz="quarter" idx="10"/>
          </p:nvPr>
        </p:nvSpPr>
        <p:spPr/>
        <p:txBody>
          <a:bodyPr/>
          <a:lstStyle/>
          <a:p>
            <a:fld id="{22AA2969-4EB1-4E8F-A3B3-EEDA3A29B30F}" type="slidenum">
              <a:rPr lang="en-MY" smtClean="0"/>
              <a:t>15</a:t>
            </a:fld>
            <a:endParaRPr lang="en-MY"/>
          </a:p>
        </p:txBody>
      </p:sp>
    </p:spTree>
    <p:extLst>
      <p:ext uri="{BB962C8B-B14F-4D97-AF65-F5344CB8AC3E}">
        <p14:creationId xmlns:p14="http://schemas.microsoft.com/office/powerpoint/2010/main" val="37052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zh-CN" dirty="0" smtClean="0">
                <a:solidFill>
                  <a:schemeClr val="bg2"/>
                </a:solidFill>
                <a:latin typeface="Arial" charset="0"/>
                <a:ea typeface="宋体" charset="0"/>
                <a:cs typeface="宋体" charset="0"/>
              </a:rPr>
              <a:t> In terms of using facial recognition technology as a door access system, it provides a few key advantages. First is user convenience, without the need to carry any token around, verification is completed in seconds, without even needing contact, and users can check attendance (the use of TCMS V2 viewer). Second is management of data. Centralization, checking, viewing, editing, report printing – reduce manual work. Third is accuracy of data, there’s no way buddy clocking is viable with facial recognition system and editing of data would leave a clear trace. Fourth is monitoring made easy with the biometric system because in and out records are available for tracking.</a:t>
            </a:r>
            <a:br>
              <a:rPr lang="en-US" altLang="zh-CN" dirty="0" smtClean="0">
                <a:solidFill>
                  <a:schemeClr val="bg2"/>
                </a:solidFill>
                <a:latin typeface="Arial" charset="0"/>
                <a:ea typeface="宋体" charset="0"/>
                <a:cs typeface="宋体" charset="0"/>
              </a:rPr>
            </a:br>
            <a:endParaRPr lang="en-US" altLang="zh-CN" dirty="0" smtClean="0">
              <a:solidFill>
                <a:schemeClr val="bg2"/>
              </a:solidFill>
              <a:latin typeface="Arial" charset="0"/>
              <a:ea typeface="宋体" charset="0"/>
              <a:cs typeface="宋体" charset="0"/>
            </a:endParaRPr>
          </a:p>
          <a:p>
            <a:endParaRPr lang="en-US" altLang="zh-CN" dirty="0" smtClean="0">
              <a:latin typeface="Arial" charset="0"/>
              <a:ea typeface="宋体" charset="0"/>
              <a:cs typeface="宋体" charset="0"/>
            </a:endParaRPr>
          </a:p>
          <a:p>
            <a:endParaRPr lang="en-US" dirty="0" smtClean="0">
              <a:latin typeface="Arial" charset="0"/>
              <a:ea typeface="宋体" charset="0"/>
              <a:cs typeface="宋体" charset="0"/>
            </a:endParaRPr>
          </a:p>
          <a:p>
            <a:endParaRPr lang="en-US" dirty="0" smtClean="0">
              <a:latin typeface="Arial" charset="0"/>
              <a:ea typeface="宋体" charset="0"/>
              <a:cs typeface="宋体" charset="0"/>
            </a:endParaRPr>
          </a:p>
          <a:p>
            <a:endParaRPr lang="en-US" dirty="0"/>
          </a:p>
        </p:txBody>
      </p:sp>
      <p:sp>
        <p:nvSpPr>
          <p:cNvPr id="4" name="Slide Number Placeholder 3"/>
          <p:cNvSpPr>
            <a:spLocks noGrp="1"/>
          </p:cNvSpPr>
          <p:nvPr>
            <p:ph type="sldNum" sz="quarter" idx="10"/>
          </p:nvPr>
        </p:nvSpPr>
        <p:spPr/>
        <p:txBody>
          <a:bodyPr/>
          <a:lstStyle/>
          <a:p>
            <a:fld id="{22AA2969-4EB1-4E8F-A3B3-EEDA3A29B30F}" type="slidenum">
              <a:rPr lang="en-MY" smtClean="0"/>
              <a:t>3</a:t>
            </a:fld>
            <a:endParaRPr lang="en-MY"/>
          </a:p>
        </p:txBody>
      </p:sp>
    </p:spTree>
    <p:extLst>
      <p:ext uri="{BB962C8B-B14F-4D97-AF65-F5344CB8AC3E}">
        <p14:creationId xmlns:p14="http://schemas.microsoft.com/office/powerpoint/2010/main" val="342258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Char char="•"/>
              <a:defRPr/>
            </a:pPr>
            <a:r>
              <a:rPr lang="en-US" altLang="zh-CN" sz="1200" dirty="0" smtClean="0">
                <a:solidFill>
                  <a:srgbClr val="666699"/>
                </a:solidFill>
                <a:latin typeface="Myriad Pro" pitchFamily="34" charset="0"/>
                <a:ea typeface="宋体" pitchFamily="2" charset="-122"/>
                <a:cs typeface="+mn-cs"/>
              </a:rPr>
              <a:t>Elaborate pricing of simple installation of in/out reader for different brands / technology, and stress on how </a:t>
            </a:r>
            <a:r>
              <a:rPr lang="en-US" altLang="zh-CN" sz="1200" dirty="0" smtClean="0">
                <a:solidFill>
                  <a:srgbClr val="666699"/>
                </a:solidFill>
                <a:latin typeface="Myriad Pro" pitchFamily="34" charset="0"/>
                <a:ea typeface="宋体" pitchFamily="2" charset="-122"/>
              </a:rPr>
              <a:t>the Face ID 3</a:t>
            </a:r>
            <a:r>
              <a:rPr lang="en-US" altLang="zh-CN" sz="1200" dirty="0" smtClean="0">
                <a:solidFill>
                  <a:srgbClr val="666699"/>
                </a:solidFill>
                <a:latin typeface="Myriad Pro" pitchFamily="34" charset="0"/>
                <a:ea typeface="宋体" pitchFamily="2" charset="-122"/>
                <a:cs typeface="+mn-cs"/>
              </a:rPr>
              <a:t> is the most thrifty system for a complete in/out </a:t>
            </a:r>
            <a:r>
              <a:rPr lang="en-US" altLang="zh-CN" sz="1200" dirty="0" smtClean="0">
                <a:solidFill>
                  <a:srgbClr val="666699"/>
                </a:solidFill>
                <a:latin typeface="Myriad Pro" pitchFamily="34" charset="0"/>
                <a:ea typeface="宋体" pitchFamily="2" charset="-122"/>
              </a:rPr>
              <a:t>facial recognition system</a:t>
            </a:r>
            <a:r>
              <a:rPr lang="en-US" altLang="zh-CN" sz="1200" dirty="0" smtClean="0">
                <a:solidFill>
                  <a:srgbClr val="666699"/>
                </a:solidFill>
                <a:latin typeface="Myriad Pro" pitchFamily="34" charset="0"/>
                <a:ea typeface="宋体" pitchFamily="2" charset="-122"/>
                <a:cs typeface="+mn-cs"/>
              </a:rPr>
              <a:t>.</a:t>
            </a:r>
            <a:endParaRPr lang="en-US" altLang="zh-CN" sz="1200" dirty="0">
              <a:solidFill>
                <a:srgbClr val="666699"/>
              </a:solidFill>
              <a:latin typeface="Myriad Pro" pitchFamily="34" charset="0"/>
              <a:ea typeface="宋体" pitchFamily="2" charset="-122"/>
              <a:cs typeface="+mn-cs"/>
            </a:endParaRPr>
          </a:p>
        </p:txBody>
      </p:sp>
      <p:sp>
        <p:nvSpPr>
          <p:cNvPr id="4" name="Slide Number Placeholder 3"/>
          <p:cNvSpPr>
            <a:spLocks noGrp="1"/>
          </p:cNvSpPr>
          <p:nvPr>
            <p:ph type="sldNum" sz="quarter" idx="10"/>
          </p:nvPr>
        </p:nvSpPr>
        <p:spPr/>
        <p:txBody>
          <a:bodyPr/>
          <a:lstStyle/>
          <a:p>
            <a:fld id="{22AA2969-4EB1-4E8F-A3B3-EEDA3A29B30F}" type="slidenum">
              <a:rPr lang="en-MY" smtClean="0"/>
              <a:t>4</a:t>
            </a:fld>
            <a:endParaRPr lang="en-MY"/>
          </a:p>
        </p:txBody>
      </p:sp>
    </p:spTree>
    <p:extLst>
      <p:ext uri="{BB962C8B-B14F-4D97-AF65-F5344CB8AC3E}">
        <p14:creationId xmlns:p14="http://schemas.microsoft.com/office/powerpoint/2010/main" val="226856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b="1" dirty="0" smtClean="0">
                <a:latin typeface="Arial" charset="0"/>
                <a:ea typeface="宋体" charset="0"/>
                <a:cs typeface="宋体" charset="0"/>
              </a:rPr>
              <a:t>Point 1: </a:t>
            </a:r>
            <a:br>
              <a:rPr lang="en-US" sz="1200" b="1" dirty="0" smtClean="0">
                <a:latin typeface="Arial" charset="0"/>
                <a:ea typeface="宋体" charset="0"/>
                <a:cs typeface="宋体" charset="0"/>
              </a:rPr>
            </a:br>
            <a:r>
              <a:rPr lang="en-US" altLang="zh-CN" sz="1200" dirty="0" smtClean="0">
                <a:solidFill>
                  <a:schemeClr val="bg2"/>
                </a:solidFill>
                <a:latin typeface="Arial" charset="0"/>
                <a:ea typeface="宋体" charset="0"/>
                <a:cs typeface="宋体" charset="0"/>
              </a:rPr>
              <a:t>Elaborate that facial recognition system has various features that are useful to company’s operations and Face ID 3, even though small, has all the features required in a biometric system.</a:t>
            </a:r>
          </a:p>
          <a:p>
            <a:pPr>
              <a:lnSpc>
                <a:spcPct val="80000"/>
              </a:lnSpc>
            </a:pPr>
            <a:endParaRPr lang="en-US" altLang="zh-CN" sz="1200" dirty="0" smtClean="0">
              <a:solidFill>
                <a:schemeClr val="bg2"/>
              </a:solidFill>
              <a:latin typeface="Arial" charset="0"/>
              <a:ea typeface="宋体" charset="0"/>
              <a:cs typeface="宋体" charset="0"/>
            </a:endParaRPr>
          </a:p>
          <a:p>
            <a:pPr>
              <a:lnSpc>
                <a:spcPct val="80000"/>
              </a:lnSpc>
            </a:pPr>
            <a:r>
              <a:rPr lang="en-US" altLang="zh-CN" sz="1200" b="1" dirty="0" smtClean="0">
                <a:solidFill>
                  <a:schemeClr val="bg2"/>
                </a:solidFill>
                <a:latin typeface="Arial" charset="0"/>
                <a:ea typeface="宋体" charset="0"/>
                <a:cs typeface="宋体" charset="0"/>
              </a:rPr>
              <a:t>Point 2:</a:t>
            </a:r>
          </a:p>
          <a:p>
            <a:pPr>
              <a:lnSpc>
                <a:spcPct val="80000"/>
              </a:lnSpc>
              <a:buFontTx/>
              <a:buChar char="•"/>
            </a:pPr>
            <a:r>
              <a:rPr lang="en-US" altLang="zh-CN" sz="1200" dirty="0" smtClean="0">
                <a:solidFill>
                  <a:schemeClr val="bg2"/>
                </a:solidFill>
                <a:latin typeface="Arial" charset="0"/>
                <a:ea typeface="宋体" charset="0"/>
                <a:cs typeface="宋体" charset="0"/>
              </a:rPr>
              <a:t>Elaborate on three technologies that Face ID 3 possess,</a:t>
            </a:r>
            <a:r>
              <a:rPr lang="en-US" altLang="zh-CN" sz="1200" baseline="0" dirty="0" smtClean="0">
                <a:solidFill>
                  <a:schemeClr val="bg2"/>
                </a:solidFill>
                <a:latin typeface="Arial" charset="0"/>
                <a:ea typeface="宋体" charset="0"/>
                <a:cs typeface="宋体" charset="0"/>
              </a:rPr>
              <a:t> and how they can work in combination. </a:t>
            </a:r>
          </a:p>
          <a:p>
            <a:pPr marL="0" marR="0" indent="0" algn="l" defTabSz="914400" rtl="0" eaLnBrk="1" fontAlgn="auto" latinLnBrk="0" hangingPunct="1">
              <a:lnSpc>
                <a:spcPct val="80000"/>
              </a:lnSpc>
              <a:spcBef>
                <a:spcPts val="0"/>
              </a:spcBef>
              <a:spcAft>
                <a:spcPts val="0"/>
              </a:spcAft>
              <a:buClrTx/>
              <a:buSzTx/>
              <a:buFontTx/>
              <a:buChar char="•"/>
              <a:tabLst/>
              <a:defRPr/>
            </a:pPr>
            <a:r>
              <a:rPr lang="en-US" altLang="zh-CN" sz="1200" dirty="0" err="1" smtClean="0">
                <a:solidFill>
                  <a:schemeClr val="bg2"/>
                </a:solidFill>
                <a:latin typeface="Arial" charset="0"/>
                <a:ea typeface="宋体" charset="0"/>
                <a:cs typeface="宋体" charset="0"/>
              </a:rPr>
              <a:t>FingerTec</a:t>
            </a:r>
            <a:r>
              <a:rPr lang="en-US" altLang="zh-CN" sz="1200" dirty="0" smtClean="0">
                <a:solidFill>
                  <a:schemeClr val="bg2"/>
                </a:solidFill>
                <a:latin typeface="Arial" charset="0"/>
                <a:ea typeface="宋体" charset="0"/>
                <a:cs typeface="宋体" charset="0"/>
              </a:rPr>
              <a:t> system can read 3 different types of technology. Explain briefly about the 3 card techs. Mentions the fact that every card tech is different and choose carefully for the card has different price and different level of </a:t>
            </a:r>
            <a:r>
              <a:rPr lang="en-US" altLang="zh-CN" sz="1200" dirty="0" err="1" smtClean="0">
                <a:solidFill>
                  <a:schemeClr val="bg2"/>
                </a:solidFill>
                <a:latin typeface="Arial" charset="0"/>
                <a:ea typeface="宋体" charset="0"/>
                <a:cs typeface="宋体" charset="0"/>
              </a:rPr>
              <a:t>security.Face</a:t>
            </a:r>
            <a:r>
              <a:rPr lang="en-US" altLang="zh-CN" sz="1200" dirty="0" smtClean="0">
                <a:solidFill>
                  <a:schemeClr val="bg2"/>
                </a:solidFill>
                <a:latin typeface="Arial" charset="0"/>
                <a:ea typeface="宋体" charset="0"/>
                <a:cs typeface="宋体" charset="0"/>
              </a:rPr>
              <a:t> ID 3 has RFID as default and the other two are upon request.</a:t>
            </a:r>
          </a:p>
          <a:p>
            <a:pPr>
              <a:lnSpc>
                <a:spcPct val="80000"/>
              </a:lnSpc>
              <a:buFontTx/>
              <a:buChar char="•"/>
            </a:pPr>
            <a:endParaRPr lang="en-US" altLang="zh-CN" sz="1200" baseline="0" dirty="0" smtClean="0">
              <a:solidFill>
                <a:schemeClr val="bg2"/>
              </a:solidFill>
              <a:latin typeface="Arial" charset="0"/>
              <a:ea typeface="宋体" charset="0"/>
              <a:cs typeface="宋体" charset="0"/>
            </a:endParaRPr>
          </a:p>
          <a:p>
            <a:pPr>
              <a:lnSpc>
                <a:spcPct val="80000"/>
              </a:lnSpc>
              <a:buFontTx/>
              <a:buNone/>
            </a:pPr>
            <a:r>
              <a:rPr lang="en-US" altLang="zh-CN" sz="1200" b="1" baseline="0" dirty="0" smtClean="0">
                <a:solidFill>
                  <a:schemeClr val="bg2"/>
                </a:solidFill>
                <a:latin typeface="Arial" charset="0"/>
                <a:ea typeface="宋体" charset="0"/>
                <a:cs typeface="宋体" charset="0"/>
              </a:rPr>
              <a:t>Point 3</a:t>
            </a:r>
          </a:p>
          <a:p>
            <a:pPr>
              <a:lnSpc>
                <a:spcPct val="80000"/>
              </a:lnSpc>
              <a:buFontTx/>
              <a:buChar char="•"/>
            </a:pPr>
            <a:r>
              <a:rPr lang="en-US" altLang="zh-CN" sz="1200" baseline="0" dirty="0" smtClean="0">
                <a:solidFill>
                  <a:schemeClr val="bg2"/>
                </a:solidFill>
                <a:latin typeface="Arial" charset="0"/>
                <a:ea typeface="宋体" charset="0"/>
                <a:cs typeface="宋体" charset="0"/>
              </a:rPr>
              <a:t>Facial enrollment does not store an image of your face – it stores a template of your facial features which is compacted and takes up little memory. The workflow of the facial recognition process has been simplified and the processing time is shortened, thus making the Face ID 3 one of the fastest facial recognition terminal in the industry.</a:t>
            </a:r>
          </a:p>
          <a:p>
            <a:pPr>
              <a:lnSpc>
                <a:spcPct val="80000"/>
              </a:lnSpc>
              <a:buFontTx/>
              <a:buChar char="•"/>
            </a:pPr>
            <a:endParaRPr lang="en-US" altLang="zh-CN" sz="1200" dirty="0" smtClean="0">
              <a:solidFill>
                <a:schemeClr val="bg2"/>
              </a:solidFill>
              <a:latin typeface="Arial" charset="0"/>
              <a:ea typeface="宋体" charset="0"/>
              <a:cs typeface="宋体" charset="0"/>
            </a:endParaRPr>
          </a:p>
          <a:p>
            <a:pPr>
              <a:lnSpc>
                <a:spcPct val="80000"/>
              </a:lnSpc>
            </a:pPr>
            <a:endParaRPr lang="en-US" altLang="zh-CN" sz="1200" dirty="0" smtClean="0">
              <a:solidFill>
                <a:schemeClr val="bg2"/>
              </a:solidFill>
              <a:latin typeface="Arial" charset="0"/>
              <a:ea typeface="宋体" charset="0"/>
              <a:cs typeface="宋体" charset="0"/>
            </a:endParaRPr>
          </a:p>
          <a:p>
            <a:pPr>
              <a:lnSpc>
                <a:spcPct val="80000"/>
              </a:lnSpc>
            </a:pPr>
            <a:r>
              <a:rPr lang="en-US" altLang="zh-CN" sz="1200" b="1" dirty="0" smtClean="0">
                <a:solidFill>
                  <a:schemeClr val="bg2"/>
                </a:solidFill>
                <a:latin typeface="Arial" charset="0"/>
                <a:ea typeface="宋体" charset="0"/>
                <a:cs typeface="宋体" charset="0"/>
              </a:rPr>
              <a:t>Point 4:</a:t>
            </a:r>
            <a:br>
              <a:rPr lang="en-US" altLang="zh-CN" sz="1200" b="1" dirty="0" smtClean="0">
                <a:solidFill>
                  <a:schemeClr val="bg2"/>
                </a:solidFill>
                <a:latin typeface="Arial" charset="0"/>
                <a:ea typeface="宋体" charset="0"/>
                <a:cs typeface="宋体" charset="0"/>
              </a:rPr>
            </a:br>
            <a:r>
              <a:rPr lang="en-US" altLang="zh-CN" sz="1200" dirty="0" smtClean="0">
                <a:solidFill>
                  <a:schemeClr val="bg2"/>
                </a:solidFill>
                <a:latin typeface="Arial" charset="0"/>
                <a:ea typeface="宋体" charset="0"/>
                <a:cs typeface="宋体" charset="0"/>
              </a:rPr>
              <a:t>Talk about the importance of </a:t>
            </a:r>
            <a:r>
              <a:rPr lang="en-US" altLang="zh-CN" sz="1200" dirty="0" err="1" smtClean="0">
                <a:solidFill>
                  <a:schemeClr val="bg2"/>
                </a:solidFill>
                <a:latin typeface="Arial" charset="0"/>
                <a:ea typeface="宋体" charset="0"/>
                <a:cs typeface="宋体" charset="0"/>
              </a:rPr>
              <a:t>Wiegand</a:t>
            </a:r>
            <a:r>
              <a:rPr lang="en-US" altLang="zh-CN" sz="1200" dirty="0" smtClean="0">
                <a:solidFill>
                  <a:schemeClr val="bg2"/>
                </a:solidFill>
                <a:latin typeface="Arial" charset="0"/>
                <a:ea typeface="宋体" charset="0"/>
                <a:cs typeface="宋体" charset="0"/>
              </a:rPr>
              <a:t>. Who is it important to? For example System Integrator needs this connect to other third party system and etc. Touch about the many frequency of </a:t>
            </a:r>
            <a:r>
              <a:rPr lang="en-US" altLang="zh-CN" sz="1200" dirty="0" err="1" smtClean="0">
                <a:solidFill>
                  <a:schemeClr val="bg2"/>
                </a:solidFill>
                <a:latin typeface="Arial" charset="0"/>
                <a:ea typeface="宋体" charset="0"/>
                <a:cs typeface="宋体" charset="0"/>
              </a:rPr>
              <a:t>Wiegand</a:t>
            </a:r>
            <a:r>
              <a:rPr lang="en-US" altLang="zh-CN" sz="1200" dirty="0" smtClean="0">
                <a:solidFill>
                  <a:schemeClr val="bg2"/>
                </a:solidFill>
                <a:latin typeface="Arial" charset="0"/>
                <a:ea typeface="宋体" charset="0"/>
                <a:cs typeface="宋体" charset="0"/>
              </a:rPr>
              <a:t> such as 26, 32, </a:t>
            </a:r>
            <a:r>
              <a:rPr lang="en-US" altLang="zh-CN" sz="1200" dirty="0" err="1" smtClean="0">
                <a:solidFill>
                  <a:schemeClr val="bg2"/>
                </a:solidFill>
                <a:latin typeface="Arial" charset="0"/>
                <a:ea typeface="宋体" charset="0"/>
                <a:cs typeface="宋体" charset="0"/>
              </a:rPr>
              <a:t>etc</a:t>
            </a:r>
            <a:r>
              <a:rPr lang="en-US" altLang="zh-CN" sz="1200" dirty="0" smtClean="0">
                <a:solidFill>
                  <a:schemeClr val="bg2"/>
                </a:solidFill>
                <a:latin typeface="Arial" charset="0"/>
                <a:ea typeface="宋体" charset="0"/>
                <a:cs typeface="宋体" charset="0"/>
              </a:rPr>
              <a:t> and </a:t>
            </a:r>
            <a:r>
              <a:rPr lang="en-US" altLang="zh-CN" sz="1200" dirty="0" err="1" smtClean="0">
                <a:solidFill>
                  <a:schemeClr val="bg2"/>
                </a:solidFill>
                <a:latin typeface="Arial" charset="0"/>
                <a:ea typeface="宋体" charset="0"/>
                <a:cs typeface="宋体" charset="0"/>
              </a:rPr>
              <a:t>FingerTec</a:t>
            </a:r>
            <a:r>
              <a:rPr lang="en-US" altLang="zh-CN" sz="1200" dirty="0" smtClean="0">
                <a:solidFill>
                  <a:schemeClr val="bg2"/>
                </a:solidFill>
                <a:latin typeface="Arial" charset="0"/>
                <a:ea typeface="宋体" charset="0"/>
                <a:cs typeface="宋体" charset="0"/>
              </a:rPr>
              <a:t> only accepts 26-bit </a:t>
            </a:r>
            <a:r>
              <a:rPr lang="en-US" altLang="zh-CN" sz="1200" dirty="0" err="1" smtClean="0">
                <a:solidFill>
                  <a:schemeClr val="bg2"/>
                </a:solidFill>
                <a:latin typeface="Arial" charset="0"/>
                <a:ea typeface="宋体" charset="0"/>
                <a:cs typeface="宋体" charset="0"/>
              </a:rPr>
              <a:t>Wiegand</a:t>
            </a:r>
            <a:r>
              <a:rPr lang="en-US" altLang="zh-CN" sz="1200" dirty="0" smtClean="0">
                <a:solidFill>
                  <a:schemeClr val="bg2"/>
                </a:solidFill>
                <a:latin typeface="Arial" charset="0"/>
                <a:ea typeface="宋体" charset="0"/>
                <a:cs typeface="宋体" charset="0"/>
              </a:rPr>
              <a:t>. With the availability of </a:t>
            </a:r>
            <a:r>
              <a:rPr lang="en-US" altLang="zh-CN" sz="1200" dirty="0" err="1" smtClean="0">
                <a:solidFill>
                  <a:schemeClr val="bg2"/>
                </a:solidFill>
                <a:latin typeface="Arial" charset="0"/>
                <a:ea typeface="宋体" charset="0"/>
                <a:cs typeface="宋体" charset="0"/>
              </a:rPr>
              <a:t>Weigand</a:t>
            </a:r>
            <a:r>
              <a:rPr lang="en-US" altLang="zh-CN" sz="1200" dirty="0" smtClean="0">
                <a:solidFill>
                  <a:schemeClr val="bg2"/>
                </a:solidFill>
                <a:latin typeface="Arial" charset="0"/>
                <a:ea typeface="宋体" charset="0"/>
                <a:cs typeface="宋体" charset="0"/>
              </a:rPr>
              <a:t>, possibilities are widen. </a:t>
            </a:r>
          </a:p>
          <a:p>
            <a:pPr>
              <a:lnSpc>
                <a:spcPct val="80000"/>
              </a:lnSpc>
            </a:pPr>
            <a:endParaRPr lang="en-US" altLang="zh-CN" sz="1200" dirty="0" smtClean="0">
              <a:solidFill>
                <a:schemeClr val="bg2"/>
              </a:solidFill>
              <a:latin typeface="Arial" charset="0"/>
              <a:ea typeface="宋体" charset="0"/>
              <a:cs typeface="宋体" charset="0"/>
            </a:endParaRPr>
          </a:p>
          <a:p>
            <a:pPr>
              <a:lnSpc>
                <a:spcPct val="80000"/>
              </a:lnSpc>
            </a:pPr>
            <a:r>
              <a:rPr lang="en-US" altLang="zh-CN" sz="1200" b="1" dirty="0" smtClean="0">
                <a:solidFill>
                  <a:schemeClr val="bg2"/>
                </a:solidFill>
                <a:latin typeface="Arial" charset="0"/>
                <a:ea typeface="宋体" charset="0"/>
                <a:cs typeface="宋体" charset="0"/>
              </a:rPr>
              <a:t>Point 5:</a:t>
            </a:r>
          </a:p>
          <a:p>
            <a:pPr>
              <a:lnSpc>
                <a:spcPct val="80000"/>
              </a:lnSpc>
            </a:pPr>
            <a:r>
              <a:rPr lang="en-US" sz="1200" dirty="0" smtClean="0">
                <a:solidFill>
                  <a:schemeClr val="bg2"/>
                </a:solidFill>
                <a:latin typeface="Arial" charset="0"/>
                <a:ea typeface="宋体" charset="0"/>
                <a:cs typeface="宋体" charset="0"/>
              </a:rPr>
              <a:t>When we first introduce the system to the market, TCP/IP is such luxury and now it’s available as a default in Face ID 3. RS485 has becoming less frequently used but </a:t>
            </a:r>
            <a:r>
              <a:rPr lang="en-US" sz="1200" dirty="0" err="1" smtClean="0">
                <a:solidFill>
                  <a:schemeClr val="bg2"/>
                </a:solidFill>
                <a:latin typeface="Arial" charset="0"/>
                <a:ea typeface="宋体" charset="0"/>
                <a:cs typeface="宋体" charset="0"/>
              </a:rPr>
              <a:t>FingerTec</a:t>
            </a:r>
            <a:r>
              <a:rPr lang="en-US" sz="1200" dirty="0" smtClean="0">
                <a:solidFill>
                  <a:schemeClr val="bg2"/>
                </a:solidFill>
                <a:latin typeface="Arial" charset="0"/>
                <a:ea typeface="宋体" charset="0"/>
                <a:cs typeface="宋体" charset="0"/>
              </a:rPr>
              <a:t> products can still be linkable for data communication. And the best of all is the use of USB that provides convenience for users. However, you need to make sure that the USB disk type is compatible to Face ID 3. </a:t>
            </a:r>
          </a:p>
          <a:p>
            <a:pPr>
              <a:lnSpc>
                <a:spcPct val="80000"/>
              </a:lnSpc>
            </a:pPr>
            <a:endParaRPr lang="en-US" altLang="zh-CN" sz="1200" dirty="0" smtClean="0">
              <a:solidFill>
                <a:schemeClr val="bg2"/>
              </a:solidFill>
              <a:latin typeface="Arial" charset="0"/>
              <a:ea typeface="宋体" charset="0"/>
              <a:cs typeface="宋体" charset="0"/>
            </a:endParaRPr>
          </a:p>
          <a:p>
            <a:pPr>
              <a:lnSpc>
                <a:spcPct val="80000"/>
              </a:lnSpc>
            </a:pPr>
            <a:r>
              <a:rPr lang="en-US" altLang="zh-CN" sz="1200" b="1" dirty="0" smtClean="0">
                <a:solidFill>
                  <a:schemeClr val="bg2"/>
                </a:solidFill>
                <a:latin typeface="Arial" charset="0"/>
                <a:ea typeface="宋体" charset="0"/>
                <a:cs typeface="宋体" charset="0"/>
              </a:rPr>
              <a:t>Point 6:</a:t>
            </a:r>
          </a:p>
          <a:p>
            <a:pPr>
              <a:lnSpc>
                <a:spcPct val="80000"/>
              </a:lnSpc>
            </a:pPr>
            <a:r>
              <a:rPr lang="en-US" sz="1100" dirty="0" smtClean="0">
                <a:latin typeface="Arial" charset="0"/>
                <a:ea typeface="宋体" charset="0"/>
                <a:cs typeface="宋体" charset="0"/>
              </a:rPr>
              <a:t>Explain what is TCMS. It’s powerful time control management software that is bundled with every package of </a:t>
            </a:r>
            <a:r>
              <a:rPr lang="en-US" sz="1100" dirty="0" err="1" smtClean="0">
                <a:latin typeface="Arial" charset="0"/>
                <a:ea typeface="宋体" charset="0"/>
                <a:cs typeface="宋体" charset="0"/>
              </a:rPr>
              <a:t>FingerTec</a:t>
            </a:r>
            <a:r>
              <a:rPr lang="en-US" sz="1100" dirty="0" smtClean="0">
                <a:latin typeface="Arial" charset="0"/>
                <a:ea typeface="宋体" charset="0"/>
                <a:cs typeface="宋体" charset="0"/>
              </a:rPr>
              <a:t> product. The software is rich with features for time attendance and access control and it lets you manage your </a:t>
            </a:r>
            <a:r>
              <a:rPr lang="en-US" sz="1100" dirty="0" err="1" smtClean="0">
                <a:latin typeface="Arial" charset="0"/>
                <a:ea typeface="宋体" charset="0"/>
                <a:cs typeface="宋体" charset="0"/>
              </a:rPr>
              <a:t>FingerTec</a:t>
            </a:r>
            <a:r>
              <a:rPr lang="en-US" sz="1100" dirty="0" smtClean="0">
                <a:latin typeface="Arial" charset="0"/>
                <a:ea typeface="宋体" charset="0"/>
                <a:cs typeface="宋体" charset="0"/>
              </a:rPr>
              <a:t> readers and data from one centralized point. Imagine having 30, 60 readers and all those readers can be managed by one software. And the software can cater up 999 units of terminals for your convenience. </a:t>
            </a:r>
          </a:p>
          <a:p>
            <a:pPr>
              <a:lnSpc>
                <a:spcPct val="80000"/>
              </a:lnSpc>
            </a:pPr>
            <a:endParaRPr lang="en-US" sz="1200" dirty="0" smtClean="0">
              <a:latin typeface="Arial" charset="0"/>
              <a:ea typeface="宋体" charset="0"/>
              <a:cs typeface="宋体" charset="0"/>
            </a:endParaRPr>
          </a:p>
          <a:p>
            <a:endParaRPr lang="en-US" dirty="0"/>
          </a:p>
        </p:txBody>
      </p:sp>
      <p:sp>
        <p:nvSpPr>
          <p:cNvPr id="4" name="Slide Number Placeholder 3"/>
          <p:cNvSpPr>
            <a:spLocks noGrp="1"/>
          </p:cNvSpPr>
          <p:nvPr>
            <p:ph type="sldNum" sz="quarter" idx="10"/>
          </p:nvPr>
        </p:nvSpPr>
        <p:spPr/>
        <p:txBody>
          <a:bodyPr/>
          <a:lstStyle/>
          <a:p>
            <a:fld id="{22AA2969-4EB1-4E8F-A3B3-EEDA3A29B30F}" type="slidenum">
              <a:rPr lang="en-MY" smtClean="0"/>
              <a:t>6</a:t>
            </a:fld>
            <a:endParaRPr lang="en-MY"/>
          </a:p>
        </p:txBody>
      </p:sp>
    </p:spTree>
    <p:extLst>
      <p:ext uri="{BB962C8B-B14F-4D97-AF65-F5344CB8AC3E}">
        <p14:creationId xmlns:p14="http://schemas.microsoft.com/office/powerpoint/2010/main" val="267024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Points:</a:t>
            </a:r>
          </a:p>
          <a:p>
            <a:endParaRPr lang="en-US" b="1" dirty="0" smtClean="0"/>
          </a:p>
          <a:p>
            <a:pPr marL="228600" indent="-228600">
              <a:buAutoNum type="arabicPeriod"/>
            </a:pPr>
            <a:r>
              <a:rPr lang="en-US" altLang="zh-CN" sz="1200" dirty="0" smtClean="0">
                <a:solidFill>
                  <a:srgbClr val="455391"/>
                </a:solidFill>
                <a:latin typeface="Myriad Pro" charset="0"/>
              </a:rPr>
              <a:t>Dual camera ensures a good template capture and infrared face scanning allows the terminal to detect the facial features even in low lighting.</a:t>
            </a:r>
          </a:p>
          <a:p>
            <a:pPr marL="228600" indent="-228600">
              <a:buAutoNum type="arabicPeriod"/>
            </a:pPr>
            <a:r>
              <a:rPr lang="en-US" sz="1200" b="0" dirty="0" smtClean="0">
                <a:solidFill>
                  <a:srgbClr val="455391"/>
                </a:solidFill>
                <a:latin typeface="Myriad Pro" charset="0"/>
              </a:rPr>
              <a:t>Explain</a:t>
            </a:r>
            <a:r>
              <a:rPr lang="en-US" sz="1200" b="0" baseline="0" dirty="0" smtClean="0">
                <a:solidFill>
                  <a:srgbClr val="455391"/>
                </a:solidFill>
                <a:latin typeface="Myriad Pro" charset="0"/>
              </a:rPr>
              <a:t> how </a:t>
            </a:r>
            <a:r>
              <a:rPr lang="en-US" sz="1200" b="0" baseline="0" dirty="0" err="1" smtClean="0">
                <a:solidFill>
                  <a:srgbClr val="455391"/>
                </a:solidFill>
                <a:latin typeface="Myriad Pro" charset="0"/>
              </a:rPr>
              <a:t>workcodes</a:t>
            </a:r>
            <a:r>
              <a:rPr lang="en-US" sz="1200" b="0" baseline="0" dirty="0" smtClean="0">
                <a:solidFill>
                  <a:srgbClr val="455391"/>
                </a:solidFill>
                <a:latin typeface="Myriad Pro" charset="0"/>
              </a:rPr>
              <a:t> can come in handy for management to know the movement of their staff, especially staff who are required to move in and out of the office often. (</a:t>
            </a:r>
            <a:r>
              <a:rPr lang="en-US" sz="1200" b="0" baseline="0" dirty="0" err="1" smtClean="0">
                <a:solidFill>
                  <a:srgbClr val="455391"/>
                </a:solidFill>
                <a:latin typeface="Myriad Pro" charset="0"/>
              </a:rPr>
              <a:t>eg</a:t>
            </a:r>
            <a:r>
              <a:rPr lang="en-US" sz="1200" b="0" baseline="0" dirty="0" smtClean="0">
                <a:solidFill>
                  <a:srgbClr val="455391"/>
                </a:solidFill>
                <a:latin typeface="Myriad Pro" charset="0"/>
              </a:rPr>
              <a:t>: 01= Meeting Clients, 02=Delivering goods etc.)</a:t>
            </a:r>
            <a:endParaRPr lang="en-US" b="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2AA2969-4EB1-4E8F-A3B3-EEDA3A29B30F}" type="slidenum">
              <a:rPr lang="en-MY" smtClean="0"/>
              <a:t>7</a:t>
            </a:fld>
            <a:endParaRPr lang="en-MY"/>
          </a:p>
        </p:txBody>
      </p:sp>
    </p:spTree>
    <p:extLst>
      <p:ext uri="{BB962C8B-B14F-4D97-AF65-F5344CB8AC3E}">
        <p14:creationId xmlns:p14="http://schemas.microsoft.com/office/powerpoint/2010/main" val="37954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666699"/>
                </a:solidFill>
                <a:latin typeface="Myriad Pro" charset="0"/>
                <a:ea typeface="宋体" charset="0"/>
                <a:cs typeface="宋体" charset="0"/>
              </a:rPr>
              <a:t>Briefly explain each point, giving extra emphasis on the DIY concept and the after sales support point, to instill confidence in the customer.</a:t>
            </a:r>
          </a:p>
          <a:p>
            <a:endParaRPr lang="en-US" dirty="0"/>
          </a:p>
        </p:txBody>
      </p:sp>
      <p:sp>
        <p:nvSpPr>
          <p:cNvPr id="4" name="Slide Number Placeholder 3"/>
          <p:cNvSpPr>
            <a:spLocks noGrp="1"/>
          </p:cNvSpPr>
          <p:nvPr>
            <p:ph type="sldNum" sz="quarter" idx="10"/>
          </p:nvPr>
        </p:nvSpPr>
        <p:spPr/>
        <p:txBody>
          <a:bodyPr/>
          <a:lstStyle/>
          <a:p>
            <a:fld id="{22AA2969-4EB1-4E8F-A3B3-EEDA3A29B30F}" type="slidenum">
              <a:rPr lang="en-MY" smtClean="0"/>
              <a:t>8</a:t>
            </a:fld>
            <a:endParaRPr lang="en-MY"/>
          </a:p>
        </p:txBody>
      </p:sp>
    </p:spTree>
    <p:extLst>
      <p:ext uri="{BB962C8B-B14F-4D97-AF65-F5344CB8AC3E}">
        <p14:creationId xmlns:p14="http://schemas.microsoft.com/office/powerpoint/2010/main" val="234538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zh-CN" dirty="0" smtClean="0">
                <a:solidFill>
                  <a:schemeClr val="bg2"/>
                </a:solidFill>
                <a:latin typeface="Arial" charset="0"/>
                <a:ea typeface="宋体" charset="0"/>
                <a:cs typeface="宋体" charset="0"/>
              </a:rPr>
              <a:t>Demonstrate on how we make things easy by introducing the compact package and explaining on what’s the use of every item in the package.</a:t>
            </a:r>
            <a:br>
              <a:rPr lang="en-US" altLang="zh-CN" dirty="0" smtClean="0">
                <a:solidFill>
                  <a:schemeClr val="bg2"/>
                </a:solidFill>
                <a:latin typeface="Arial" charset="0"/>
                <a:ea typeface="宋体" charset="0"/>
                <a:cs typeface="宋体" charset="0"/>
              </a:rPr>
            </a:br>
            <a:r>
              <a:rPr lang="en-US" altLang="zh-CN" dirty="0" smtClean="0">
                <a:solidFill>
                  <a:schemeClr val="bg2"/>
                </a:solidFill>
                <a:latin typeface="Arial" charset="0"/>
                <a:ea typeface="宋体" charset="0"/>
                <a:cs typeface="宋体" charset="0"/>
              </a:rPr>
              <a:t>Touch on the 8 microsites that we have including support, sales, etc.</a:t>
            </a:r>
            <a:br>
              <a:rPr lang="en-US" altLang="zh-CN" dirty="0" smtClean="0">
                <a:solidFill>
                  <a:schemeClr val="bg2"/>
                </a:solidFill>
                <a:latin typeface="Arial" charset="0"/>
                <a:ea typeface="宋体" charset="0"/>
                <a:cs typeface="宋体" charset="0"/>
              </a:rPr>
            </a:br>
            <a:r>
              <a:rPr lang="en-US" altLang="zh-CN" dirty="0" smtClean="0">
                <a:solidFill>
                  <a:schemeClr val="bg2"/>
                </a:solidFill>
                <a:latin typeface="Arial" charset="0"/>
                <a:ea typeface="宋体" charset="0"/>
                <a:cs typeface="宋体" charset="0"/>
              </a:rPr>
              <a:t>Touch on warranty and how to get warranty claims done online.</a:t>
            </a:r>
            <a:endParaRPr lang="zh-CN" altLang="en-US" dirty="0" smtClean="0">
              <a:solidFill>
                <a:schemeClr val="bg2"/>
              </a:solidFill>
              <a:latin typeface="Arial" charset="0"/>
              <a:ea typeface="宋体" charset="0"/>
              <a:cs typeface="宋体" charset="0"/>
            </a:endParaRPr>
          </a:p>
          <a:p>
            <a:pPr>
              <a:buFontTx/>
              <a:buChar char="•"/>
            </a:pPr>
            <a:endParaRPr lang="zh-CN" altLang="en-US" dirty="0" smtClean="0">
              <a:solidFill>
                <a:schemeClr val="bg2"/>
              </a:solidFill>
              <a:latin typeface="Arial" charset="0"/>
              <a:ea typeface="宋体" charset="0"/>
              <a:cs typeface="宋体" charset="0"/>
            </a:endParaRPr>
          </a:p>
          <a:p>
            <a:endParaRPr lang="en-US" dirty="0"/>
          </a:p>
        </p:txBody>
      </p:sp>
      <p:sp>
        <p:nvSpPr>
          <p:cNvPr id="4" name="Slide Number Placeholder 3"/>
          <p:cNvSpPr>
            <a:spLocks noGrp="1"/>
          </p:cNvSpPr>
          <p:nvPr>
            <p:ph type="sldNum" sz="quarter" idx="10"/>
          </p:nvPr>
        </p:nvSpPr>
        <p:spPr/>
        <p:txBody>
          <a:bodyPr/>
          <a:lstStyle/>
          <a:p>
            <a:fld id="{22AA2969-4EB1-4E8F-A3B3-EEDA3A29B30F}" type="slidenum">
              <a:rPr lang="en-MY" smtClean="0"/>
              <a:t>9</a:t>
            </a:fld>
            <a:endParaRPr lang="en-MY"/>
          </a:p>
        </p:txBody>
      </p:sp>
    </p:spTree>
    <p:extLst>
      <p:ext uri="{BB962C8B-B14F-4D97-AF65-F5344CB8AC3E}">
        <p14:creationId xmlns:p14="http://schemas.microsoft.com/office/powerpoint/2010/main" val="51614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zh-CN" sz="1200" b="1" dirty="0" smtClean="0">
                <a:latin typeface="Arial" charset="0"/>
                <a:ea typeface="宋体" charset="0"/>
                <a:cs typeface="宋体" charset="0"/>
              </a:rPr>
              <a:t>Point 1 :</a:t>
            </a:r>
          </a:p>
          <a:p>
            <a:pPr>
              <a:lnSpc>
                <a:spcPct val="90000"/>
              </a:lnSpc>
              <a:buFontTx/>
              <a:buChar char="•"/>
            </a:pPr>
            <a:r>
              <a:rPr lang="en-US" altLang="zh-CN" sz="1200" dirty="0" smtClean="0">
                <a:solidFill>
                  <a:schemeClr val="bg2"/>
                </a:solidFill>
                <a:latin typeface="Arial" charset="0"/>
                <a:ea typeface="宋体" charset="0"/>
                <a:cs typeface="宋体" charset="0"/>
              </a:rPr>
              <a:t>Elaborate on things you should pay attention to during site visit, which include type of door because different door requires different sets of accessories. </a:t>
            </a:r>
            <a:r>
              <a:rPr lang="en-US" altLang="zh-CN" sz="1200" dirty="0" err="1" smtClean="0">
                <a:solidFill>
                  <a:schemeClr val="bg2"/>
                </a:solidFill>
                <a:latin typeface="Arial" charset="0"/>
                <a:ea typeface="宋体" charset="0"/>
                <a:cs typeface="宋体" charset="0"/>
              </a:rPr>
              <a:t>FingerTec</a:t>
            </a:r>
            <a:r>
              <a:rPr lang="en-US" altLang="zh-CN" sz="1200" dirty="0" smtClean="0">
                <a:solidFill>
                  <a:schemeClr val="bg2"/>
                </a:solidFill>
                <a:latin typeface="Arial" charset="0"/>
                <a:ea typeface="宋体" charset="0"/>
                <a:cs typeface="宋体" charset="0"/>
              </a:rPr>
              <a:t> offers individual accessory or packaged ones at </a:t>
            </a:r>
            <a:r>
              <a:rPr lang="en-US" altLang="zh-CN" sz="1200" dirty="0" err="1" smtClean="0">
                <a:solidFill>
                  <a:schemeClr val="bg2"/>
                </a:solidFill>
                <a:latin typeface="Arial" charset="0"/>
                <a:ea typeface="宋体" charset="0"/>
                <a:cs typeface="宋体" charset="0"/>
              </a:rPr>
              <a:t>accessory.fingertec.com</a:t>
            </a:r>
            <a:r>
              <a:rPr lang="en-US" altLang="zh-CN" sz="1200" dirty="0" smtClean="0">
                <a:solidFill>
                  <a:schemeClr val="bg2"/>
                </a:solidFill>
                <a:latin typeface="Arial" charset="0"/>
                <a:ea typeface="宋体" charset="0"/>
                <a:cs typeface="宋体" charset="0"/>
              </a:rPr>
              <a:t>. Type of wall, either it needs hacking or not, location of installation – make sure sheltered from rain, away from direct sunlight etc. </a:t>
            </a:r>
          </a:p>
          <a:p>
            <a:pPr>
              <a:lnSpc>
                <a:spcPct val="90000"/>
              </a:lnSpc>
              <a:buFontTx/>
              <a:buChar char="•"/>
            </a:pPr>
            <a:r>
              <a:rPr lang="en-US" altLang="zh-CN" sz="1200" dirty="0" smtClean="0">
                <a:solidFill>
                  <a:schemeClr val="bg2"/>
                </a:solidFill>
                <a:latin typeface="Arial" charset="0"/>
                <a:ea typeface="宋体" charset="0"/>
                <a:cs typeface="宋体" charset="0"/>
              </a:rPr>
              <a:t>Stress on the importance of communication/connectivity between PC and terminal because it determines the quality of data that enters into TCMS V2. For TCP/IP connection, the distance must not exceed 30meter or you need a network switch for every 30 meter extension, for RS485, you can go up to 1km but data converters are required. The most commonly used connection these days is TCP/IP. If cabling is not important, than this shouldn’t be a problem because </a:t>
            </a:r>
            <a:r>
              <a:rPr lang="en-US" altLang="zh-CN" sz="1200" dirty="0" err="1" smtClean="0">
                <a:solidFill>
                  <a:schemeClr val="bg2"/>
                </a:solidFill>
                <a:latin typeface="Arial" charset="0"/>
                <a:ea typeface="宋体" charset="0"/>
                <a:cs typeface="宋体" charset="0"/>
              </a:rPr>
              <a:t>FingerTec</a:t>
            </a:r>
            <a:r>
              <a:rPr lang="en-US" altLang="zh-CN" sz="1200" dirty="0" smtClean="0">
                <a:solidFill>
                  <a:schemeClr val="bg2"/>
                </a:solidFill>
                <a:latin typeface="Arial" charset="0"/>
                <a:ea typeface="宋体" charset="0"/>
                <a:cs typeface="宋体" charset="0"/>
              </a:rPr>
              <a:t> terminals have USB connection. Adjust the distance according to your client’s preference. </a:t>
            </a:r>
          </a:p>
          <a:p>
            <a:pPr>
              <a:lnSpc>
                <a:spcPct val="90000"/>
              </a:lnSpc>
              <a:buFontTx/>
              <a:buChar char="•"/>
            </a:pPr>
            <a:r>
              <a:rPr lang="en-US" altLang="zh-CN" sz="1200" dirty="0" smtClean="0">
                <a:solidFill>
                  <a:schemeClr val="bg2"/>
                </a:solidFill>
                <a:latin typeface="Arial" charset="0"/>
                <a:ea typeface="宋体" charset="0"/>
                <a:cs typeface="宋体" charset="0"/>
              </a:rPr>
              <a:t>The objective is to get to know the client’s environment and be prepared for the installation day with all suffice </a:t>
            </a:r>
            <a:r>
              <a:rPr lang="en-US" altLang="zh-CN" sz="1200" dirty="0" err="1" smtClean="0">
                <a:solidFill>
                  <a:schemeClr val="bg2"/>
                </a:solidFill>
                <a:latin typeface="Arial" charset="0"/>
                <a:ea typeface="宋体" charset="0"/>
                <a:cs typeface="宋体" charset="0"/>
              </a:rPr>
              <a:t>equipments</a:t>
            </a:r>
            <a:r>
              <a:rPr lang="en-US" altLang="zh-CN" sz="1200" dirty="0" smtClean="0">
                <a:solidFill>
                  <a:schemeClr val="bg2"/>
                </a:solidFill>
                <a:latin typeface="Arial" charset="0"/>
                <a:ea typeface="宋体" charset="0"/>
                <a:cs typeface="宋体" charset="0"/>
              </a:rPr>
              <a:t>.</a:t>
            </a:r>
          </a:p>
          <a:p>
            <a:pPr>
              <a:lnSpc>
                <a:spcPct val="90000"/>
              </a:lnSpc>
            </a:pPr>
            <a:endParaRPr lang="en-US" altLang="zh-CN" sz="1200" dirty="0" smtClean="0">
              <a:solidFill>
                <a:schemeClr val="bg2"/>
              </a:solidFill>
              <a:latin typeface="Arial" charset="0"/>
              <a:ea typeface="宋体" charset="0"/>
              <a:cs typeface="宋体" charset="0"/>
            </a:endParaRPr>
          </a:p>
          <a:p>
            <a:endParaRPr lang="en-US" dirty="0"/>
          </a:p>
        </p:txBody>
      </p:sp>
      <p:sp>
        <p:nvSpPr>
          <p:cNvPr id="4" name="Slide Number Placeholder 3"/>
          <p:cNvSpPr>
            <a:spLocks noGrp="1"/>
          </p:cNvSpPr>
          <p:nvPr>
            <p:ph type="sldNum" sz="quarter" idx="10"/>
          </p:nvPr>
        </p:nvSpPr>
        <p:spPr/>
        <p:txBody>
          <a:bodyPr/>
          <a:lstStyle/>
          <a:p>
            <a:fld id="{22AA2969-4EB1-4E8F-A3B3-EEDA3A29B30F}" type="slidenum">
              <a:rPr lang="en-MY" smtClean="0"/>
              <a:t>10</a:t>
            </a:fld>
            <a:endParaRPr lang="en-MY"/>
          </a:p>
        </p:txBody>
      </p:sp>
    </p:spTree>
    <p:extLst>
      <p:ext uri="{BB962C8B-B14F-4D97-AF65-F5344CB8AC3E}">
        <p14:creationId xmlns:p14="http://schemas.microsoft.com/office/powerpoint/2010/main" val="3668274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Tx/>
              <a:buChar char="•"/>
            </a:pPr>
            <a:r>
              <a:rPr lang="en-US" altLang="zh-CN" b="1" dirty="0" smtClean="0">
                <a:latin typeface="Arial" charset="0"/>
                <a:ea typeface="宋体" charset="0"/>
                <a:cs typeface="宋体" charset="0"/>
              </a:rPr>
              <a:t>Scout for a good</a:t>
            </a:r>
            <a:r>
              <a:rPr lang="en-US" altLang="zh-CN" b="1" baseline="0" dirty="0" smtClean="0">
                <a:latin typeface="Arial" charset="0"/>
                <a:ea typeface="宋体" charset="0"/>
                <a:cs typeface="宋体" charset="0"/>
              </a:rPr>
              <a:t> installer </a:t>
            </a:r>
            <a:r>
              <a:rPr lang="en-US" altLang="zh-CN" baseline="0" dirty="0" smtClean="0">
                <a:latin typeface="Arial" charset="0"/>
                <a:ea typeface="宋体" charset="0"/>
                <a:cs typeface="宋体" charset="0"/>
              </a:rPr>
              <a:t>- </a:t>
            </a:r>
            <a:r>
              <a:rPr lang="en-US" altLang="zh-CN" dirty="0" smtClean="0">
                <a:latin typeface="Arial" charset="0"/>
                <a:ea typeface="宋体" charset="0"/>
                <a:cs typeface="宋体" charset="0"/>
              </a:rPr>
              <a:t>Clients can be turned off by a brand because of poor installation. </a:t>
            </a:r>
            <a:r>
              <a:rPr lang="en-US" altLang="zh-CN" dirty="0" err="1" smtClean="0">
                <a:latin typeface="Arial" charset="0"/>
                <a:ea typeface="宋体" charset="0"/>
                <a:cs typeface="宋体" charset="0"/>
              </a:rPr>
              <a:t>FingerTec</a:t>
            </a:r>
            <a:r>
              <a:rPr lang="en-US" altLang="zh-CN" dirty="0" smtClean="0">
                <a:latin typeface="Arial" charset="0"/>
                <a:ea typeface="宋体" charset="0"/>
                <a:cs typeface="宋体" charset="0"/>
              </a:rPr>
              <a:t> recommends a few good installers and if you know some, please recommend it back to us. </a:t>
            </a:r>
          </a:p>
          <a:p>
            <a:pPr>
              <a:lnSpc>
                <a:spcPct val="90000"/>
              </a:lnSpc>
              <a:buFontTx/>
              <a:buChar char="•"/>
            </a:pPr>
            <a:r>
              <a:rPr lang="en-US" altLang="zh-CN" b="1" dirty="0" smtClean="0">
                <a:latin typeface="Arial" charset="0"/>
                <a:ea typeface="宋体" charset="0"/>
                <a:cs typeface="宋体" charset="0"/>
              </a:rPr>
              <a:t>Measure the position of installation </a:t>
            </a:r>
            <a:r>
              <a:rPr lang="en-US" altLang="zh-CN" dirty="0" smtClean="0">
                <a:latin typeface="Arial" charset="0"/>
                <a:ea typeface="宋体" charset="0"/>
                <a:cs typeface="宋体" charset="0"/>
              </a:rPr>
              <a:t>– should be around XX to XX from the ground for easy use. </a:t>
            </a:r>
          </a:p>
          <a:p>
            <a:pPr>
              <a:lnSpc>
                <a:spcPct val="90000"/>
              </a:lnSpc>
              <a:buFontTx/>
              <a:buChar char="•"/>
            </a:pPr>
            <a:r>
              <a:rPr lang="en-US" altLang="zh-CN" b="1" dirty="0" smtClean="0">
                <a:latin typeface="Arial" charset="0"/>
                <a:ea typeface="宋体" charset="0"/>
                <a:cs typeface="宋体" charset="0"/>
              </a:rPr>
              <a:t>Inspect the wall </a:t>
            </a:r>
            <a:r>
              <a:rPr lang="en-US" altLang="zh-CN" dirty="0" smtClean="0">
                <a:latin typeface="Arial" charset="0"/>
                <a:ea typeface="宋体" charset="0"/>
                <a:cs typeface="宋体" charset="0"/>
              </a:rPr>
              <a:t>– Don’t blindly hack a wall without knowing what’s inside. Carefully inspect so that you’d not ruin other equipment or cabling</a:t>
            </a:r>
          </a:p>
          <a:p>
            <a:pPr>
              <a:lnSpc>
                <a:spcPct val="90000"/>
              </a:lnSpc>
              <a:buFontTx/>
              <a:buChar char="•"/>
            </a:pPr>
            <a:r>
              <a:rPr lang="en-US" altLang="zh-CN" b="1" dirty="0" smtClean="0">
                <a:latin typeface="Arial" charset="0"/>
                <a:ea typeface="宋体" charset="0"/>
                <a:cs typeface="宋体" charset="0"/>
              </a:rPr>
              <a:t>Install TCMS V2 in a PC</a:t>
            </a:r>
          </a:p>
          <a:p>
            <a:pPr>
              <a:lnSpc>
                <a:spcPct val="90000"/>
              </a:lnSpc>
              <a:buFontTx/>
              <a:buChar char="•"/>
            </a:pPr>
            <a:r>
              <a:rPr lang="en-US" altLang="zh-CN" b="1" dirty="0" smtClean="0">
                <a:latin typeface="Arial" charset="0"/>
                <a:ea typeface="宋体" charset="0"/>
                <a:cs typeface="宋体" charset="0"/>
              </a:rPr>
              <a:t>Test network connection </a:t>
            </a:r>
            <a:r>
              <a:rPr lang="en-US" altLang="zh-CN" dirty="0" smtClean="0">
                <a:latin typeface="Arial" charset="0"/>
                <a:ea typeface="宋体" charset="0"/>
                <a:cs typeface="宋体" charset="0"/>
              </a:rPr>
              <a:t>– This is important, don’t install and then test because it’d give you trouble if the connection is not working. </a:t>
            </a:r>
          </a:p>
          <a:p>
            <a:pPr>
              <a:lnSpc>
                <a:spcPct val="90000"/>
              </a:lnSpc>
              <a:buFontTx/>
              <a:buChar char="•"/>
            </a:pPr>
            <a:r>
              <a:rPr lang="en-US" altLang="zh-CN" b="1" dirty="0" smtClean="0">
                <a:latin typeface="Arial" charset="0"/>
                <a:ea typeface="宋体" charset="0"/>
                <a:cs typeface="宋体" charset="0"/>
              </a:rPr>
              <a:t>Mount reader on the wall </a:t>
            </a:r>
            <a:r>
              <a:rPr lang="en-US" altLang="zh-CN" dirty="0" smtClean="0">
                <a:latin typeface="Arial" charset="0"/>
                <a:ea typeface="宋体" charset="0"/>
                <a:cs typeface="宋体" charset="0"/>
              </a:rPr>
              <a:t>– You can opt to use enclosure for better protection. </a:t>
            </a:r>
            <a:r>
              <a:rPr lang="en-US" altLang="zh-CN" dirty="0" err="1" smtClean="0">
                <a:latin typeface="Arial" charset="0"/>
                <a:ea typeface="宋体" charset="0"/>
                <a:cs typeface="宋体" charset="0"/>
              </a:rPr>
              <a:t>FingerTec</a:t>
            </a:r>
            <a:r>
              <a:rPr lang="en-US" altLang="zh-CN" dirty="0" smtClean="0">
                <a:latin typeface="Arial" charset="0"/>
                <a:ea typeface="宋体" charset="0"/>
                <a:cs typeface="宋体" charset="0"/>
              </a:rPr>
              <a:t> provides good quality enclosures at reasonable prices.</a:t>
            </a:r>
            <a:br>
              <a:rPr lang="en-US" altLang="zh-CN" dirty="0" smtClean="0">
                <a:latin typeface="Arial" charset="0"/>
                <a:ea typeface="宋体" charset="0"/>
                <a:cs typeface="宋体" charset="0"/>
              </a:rPr>
            </a:br>
            <a:r>
              <a:rPr lang="en-US" altLang="zh-CN" dirty="0" smtClean="0">
                <a:latin typeface="Arial" charset="0"/>
                <a:ea typeface="宋体" charset="0"/>
                <a:cs typeface="宋体" charset="0"/>
              </a:rPr>
              <a:t>Explain on the two types of wall plate and in what condition it’s supposed to be used.  </a:t>
            </a:r>
          </a:p>
          <a:p>
            <a:pPr>
              <a:lnSpc>
                <a:spcPct val="90000"/>
              </a:lnSpc>
              <a:buFontTx/>
              <a:buChar char="•"/>
            </a:pPr>
            <a:r>
              <a:rPr lang="en-US" altLang="zh-CN" b="1" dirty="0" smtClean="0">
                <a:latin typeface="Arial" charset="0"/>
                <a:ea typeface="宋体" charset="0"/>
                <a:cs typeface="宋体" charset="0"/>
              </a:rPr>
              <a:t>Connect door accessories </a:t>
            </a:r>
            <a:r>
              <a:rPr lang="en-US" altLang="zh-CN" dirty="0" smtClean="0">
                <a:latin typeface="Arial" charset="0"/>
                <a:ea typeface="宋体" charset="0"/>
                <a:cs typeface="宋体" charset="0"/>
              </a:rPr>
              <a:t>– test the whole system and make sure that you do clean installation, cover the cables appropriately. </a:t>
            </a:r>
          </a:p>
          <a:p>
            <a:endParaRPr lang="en-US" dirty="0" smtClean="0">
              <a:latin typeface="Arial" charset="0"/>
              <a:ea typeface="宋体" charset="0"/>
              <a:cs typeface="宋体" charset="0"/>
            </a:endParaRPr>
          </a:p>
          <a:p>
            <a:endParaRPr lang="en-US" dirty="0"/>
          </a:p>
        </p:txBody>
      </p:sp>
      <p:sp>
        <p:nvSpPr>
          <p:cNvPr id="4" name="Slide Number Placeholder 3"/>
          <p:cNvSpPr>
            <a:spLocks noGrp="1"/>
          </p:cNvSpPr>
          <p:nvPr>
            <p:ph type="sldNum" sz="quarter" idx="10"/>
          </p:nvPr>
        </p:nvSpPr>
        <p:spPr/>
        <p:txBody>
          <a:bodyPr/>
          <a:lstStyle/>
          <a:p>
            <a:fld id="{22AA2969-4EB1-4E8F-A3B3-EEDA3A29B30F}" type="slidenum">
              <a:rPr lang="en-MY" smtClean="0"/>
              <a:t>11</a:t>
            </a:fld>
            <a:endParaRPr lang="en-MY"/>
          </a:p>
        </p:txBody>
      </p:sp>
    </p:spTree>
    <p:extLst>
      <p:ext uri="{BB962C8B-B14F-4D97-AF65-F5344CB8AC3E}">
        <p14:creationId xmlns:p14="http://schemas.microsoft.com/office/powerpoint/2010/main" val="365555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F4BB00-CFC9-C24A-9F05-EC291E7BF3BD}" type="datetimeFigureOut">
              <a:rPr lang="en-US" smtClean="0"/>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F58BC-A7EF-B344-95C8-88CC572B8BB3}" type="slidenum">
              <a:rPr lang="en-US" smtClean="0"/>
              <a:t>‹#›</a:t>
            </a:fld>
            <a:endParaRPr lang="en-US"/>
          </a:p>
        </p:txBody>
      </p:sp>
    </p:spTree>
    <p:extLst>
      <p:ext uri="{BB962C8B-B14F-4D97-AF65-F5344CB8AC3E}">
        <p14:creationId xmlns:p14="http://schemas.microsoft.com/office/powerpoint/2010/main" val="231082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4BB00-CFC9-C24A-9F05-EC291E7BF3BD}" type="datetimeFigureOut">
              <a:rPr lang="en-US" smtClean="0"/>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F58BC-A7EF-B344-95C8-88CC572B8BB3}" type="slidenum">
              <a:rPr lang="en-US" smtClean="0"/>
              <a:t>‹#›</a:t>
            </a:fld>
            <a:endParaRPr lang="en-US"/>
          </a:p>
        </p:txBody>
      </p:sp>
    </p:spTree>
    <p:extLst>
      <p:ext uri="{BB962C8B-B14F-4D97-AF65-F5344CB8AC3E}">
        <p14:creationId xmlns:p14="http://schemas.microsoft.com/office/powerpoint/2010/main" val="166063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4BB00-CFC9-C24A-9F05-EC291E7BF3BD}" type="datetimeFigureOut">
              <a:rPr lang="en-US" smtClean="0"/>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F58BC-A7EF-B344-95C8-88CC572B8BB3}" type="slidenum">
              <a:rPr lang="en-US" smtClean="0"/>
              <a:t>‹#›</a:t>
            </a:fld>
            <a:endParaRPr lang="en-US"/>
          </a:p>
        </p:txBody>
      </p:sp>
    </p:spTree>
    <p:extLst>
      <p:ext uri="{BB962C8B-B14F-4D97-AF65-F5344CB8AC3E}">
        <p14:creationId xmlns:p14="http://schemas.microsoft.com/office/powerpoint/2010/main" val="330678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3701988"/>
            <a:ext cx="9144001" cy="3156012"/>
          </a:xfrm>
          <a:prstGeom prst="rect">
            <a:avLst/>
          </a:prstGeom>
          <a:gradFill>
            <a:gsLst>
              <a:gs pos="13000">
                <a:schemeClr val="bg1">
                  <a:lumMod val="85000"/>
                </a:schemeClr>
              </a:gs>
              <a:gs pos="81000">
                <a:srgbClr val="FEFFFC"/>
              </a:gs>
            </a:gsLst>
            <a:lin ang="159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 name="Title 1"/>
          <p:cNvSpPr>
            <a:spLocks noGrp="1"/>
          </p:cNvSpPr>
          <p:nvPr>
            <p:ph type="title"/>
          </p:nvPr>
        </p:nvSpPr>
        <p:spPr>
          <a:xfrm>
            <a:off x="1495562" y="1589102"/>
            <a:ext cx="7298063" cy="900291"/>
          </a:xfrm>
        </p:spPr>
        <p:txBody>
          <a:bodyPr>
            <a:normAutofit/>
          </a:bodyPr>
          <a:lstStyle>
            <a:lvl1pPr>
              <a:defRPr sz="2800">
                <a:solidFill>
                  <a:srgbClr val="A02C2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95562" y="2504609"/>
            <a:ext cx="7191237" cy="3621554"/>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F4BB00-CFC9-C24A-9F05-EC291E7BF3BD}" type="datetimeFigureOut">
              <a:rPr lang="en-US" smtClean="0"/>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F58BC-A7EF-B344-95C8-88CC572B8BB3}" type="slidenum">
              <a:rPr lang="en-US" smtClean="0"/>
              <a:t>‹#›</a:t>
            </a:fld>
            <a:endParaRPr lang="en-US"/>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8062" cy="268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entagon 9"/>
          <p:cNvSpPr/>
          <p:nvPr userDrawn="1"/>
        </p:nvSpPr>
        <p:spPr>
          <a:xfrm flipH="1">
            <a:off x="5181600" y="730190"/>
            <a:ext cx="3962400" cy="361867"/>
          </a:xfrm>
          <a:prstGeom prst="homePlate">
            <a:avLst>
              <a:gd name="adj" fmla="val 24588"/>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b="1" dirty="0">
                <a:solidFill>
                  <a:srgbClr val="595959"/>
                </a:solidFill>
                <a:latin typeface="Cambria" pitchFamily="18" charset="0"/>
              </a:rPr>
              <a:t>  SALES TRAINING |</a:t>
            </a:r>
            <a:r>
              <a:rPr lang="en-US" sz="1600" dirty="0">
                <a:solidFill>
                  <a:srgbClr val="696969"/>
                </a:solidFill>
                <a:latin typeface="Cambria" pitchFamily="18" charset="0"/>
              </a:rPr>
              <a:t>www.fingertec.com</a:t>
            </a:r>
          </a:p>
        </p:txBody>
      </p:sp>
    </p:spTree>
    <p:extLst>
      <p:ext uri="{BB962C8B-B14F-4D97-AF65-F5344CB8AC3E}">
        <p14:creationId xmlns:p14="http://schemas.microsoft.com/office/powerpoint/2010/main" val="113999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F4BB00-CFC9-C24A-9F05-EC291E7BF3BD}" type="datetimeFigureOut">
              <a:rPr lang="en-US" smtClean="0"/>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F58BC-A7EF-B344-95C8-88CC572B8BB3}" type="slidenum">
              <a:rPr lang="en-US" smtClean="0"/>
              <a:t>‹#›</a:t>
            </a:fld>
            <a:endParaRPr lang="en-US"/>
          </a:p>
        </p:txBody>
      </p:sp>
    </p:spTree>
    <p:extLst>
      <p:ext uri="{BB962C8B-B14F-4D97-AF65-F5344CB8AC3E}">
        <p14:creationId xmlns:p14="http://schemas.microsoft.com/office/powerpoint/2010/main" val="278323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F4BB00-CFC9-C24A-9F05-EC291E7BF3BD}" type="datetimeFigureOut">
              <a:rPr lang="en-US" smtClean="0"/>
              <a:t>2/29/12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F58BC-A7EF-B344-95C8-88CC572B8BB3}" type="slidenum">
              <a:rPr lang="en-US" smtClean="0"/>
              <a:t>‹#›</a:t>
            </a:fld>
            <a:endParaRPr lang="en-US"/>
          </a:p>
        </p:txBody>
      </p:sp>
    </p:spTree>
    <p:extLst>
      <p:ext uri="{BB962C8B-B14F-4D97-AF65-F5344CB8AC3E}">
        <p14:creationId xmlns:p14="http://schemas.microsoft.com/office/powerpoint/2010/main" val="290898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F4BB00-CFC9-C24A-9F05-EC291E7BF3BD}" type="datetimeFigureOut">
              <a:rPr lang="en-US" smtClean="0"/>
              <a:t>2/29/12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F58BC-A7EF-B344-95C8-88CC572B8BB3}" type="slidenum">
              <a:rPr lang="en-US" smtClean="0"/>
              <a:t>‹#›</a:t>
            </a:fld>
            <a:endParaRPr lang="en-US"/>
          </a:p>
        </p:txBody>
      </p:sp>
    </p:spTree>
    <p:extLst>
      <p:ext uri="{BB962C8B-B14F-4D97-AF65-F5344CB8AC3E}">
        <p14:creationId xmlns:p14="http://schemas.microsoft.com/office/powerpoint/2010/main" val="392219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F4BB00-CFC9-C24A-9F05-EC291E7BF3BD}" type="datetimeFigureOut">
              <a:rPr lang="en-US" smtClean="0"/>
              <a:t>2/29/12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F58BC-A7EF-B344-95C8-88CC572B8BB3}" type="slidenum">
              <a:rPr lang="en-US" smtClean="0"/>
              <a:t>‹#›</a:t>
            </a:fld>
            <a:endParaRPr lang="en-US"/>
          </a:p>
        </p:txBody>
      </p:sp>
    </p:spTree>
    <p:extLst>
      <p:ext uri="{BB962C8B-B14F-4D97-AF65-F5344CB8AC3E}">
        <p14:creationId xmlns:p14="http://schemas.microsoft.com/office/powerpoint/2010/main" val="85897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4BB00-CFC9-C24A-9F05-EC291E7BF3BD}" type="datetimeFigureOut">
              <a:rPr lang="en-US" smtClean="0"/>
              <a:t>2/29/12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F58BC-A7EF-B344-95C8-88CC572B8BB3}" type="slidenum">
              <a:rPr lang="en-US" smtClean="0"/>
              <a:t>‹#›</a:t>
            </a:fld>
            <a:endParaRPr lang="en-US"/>
          </a:p>
        </p:txBody>
      </p:sp>
    </p:spTree>
    <p:extLst>
      <p:ext uri="{BB962C8B-B14F-4D97-AF65-F5344CB8AC3E}">
        <p14:creationId xmlns:p14="http://schemas.microsoft.com/office/powerpoint/2010/main" val="416895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4BB00-CFC9-C24A-9F05-EC291E7BF3BD}" type="datetimeFigureOut">
              <a:rPr lang="en-US" smtClean="0"/>
              <a:t>2/29/12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F58BC-A7EF-B344-95C8-88CC572B8BB3}" type="slidenum">
              <a:rPr lang="en-US" smtClean="0"/>
              <a:t>‹#›</a:t>
            </a:fld>
            <a:endParaRPr lang="en-US"/>
          </a:p>
        </p:txBody>
      </p:sp>
    </p:spTree>
    <p:extLst>
      <p:ext uri="{BB962C8B-B14F-4D97-AF65-F5344CB8AC3E}">
        <p14:creationId xmlns:p14="http://schemas.microsoft.com/office/powerpoint/2010/main" val="334361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4BB00-CFC9-C24A-9F05-EC291E7BF3BD}" type="datetimeFigureOut">
              <a:rPr lang="en-US" smtClean="0"/>
              <a:t>2/29/12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F58BC-A7EF-B344-95C8-88CC572B8BB3}" type="slidenum">
              <a:rPr lang="en-US" smtClean="0"/>
              <a:t>‹#›</a:t>
            </a:fld>
            <a:endParaRPr lang="en-US"/>
          </a:p>
        </p:txBody>
      </p:sp>
    </p:spTree>
    <p:extLst>
      <p:ext uri="{BB962C8B-B14F-4D97-AF65-F5344CB8AC3E}">
        <p14:creationId xmlns:p14="http://schemas.microsoft.com/office/powerpoint/2010/main" val="4432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BB00-CFC9-C24A-9F05-EC291E7BF3BD}" type="datetimeFigureOut">
              <a:rPr lang="en-US" smtClean="0"/>
              <a:t>2/29/12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F58BC-A7EF-B344-95C8-88CC572B8BB3}" type="slidenum">
              <a:rPr lang="en-US" smtClean="0"/>
              <a:t>‹#›</a:t>
            </a:fld>
            <a:endParaRPr lang="en-US"/>
          </a:p>
        </p:txBody>
      </p:sp>
    </p:spTree>
    <p:extLst>
      <p:ext uri="{BB962C8B-B14F-4D97-AF65-F5344CB8AC3E}">
        <p14:creationId xmlns:p14="http://schemas.microsoft.com/office/powerpoint/2010/main" val="407393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600" b="1" i="0" kern="1200">
          <a:solidFill>
            <a:schemeClr val="tx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0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18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16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16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7E90"/>
            </a:gs>
            <a:gs pos="66000">
              <a:srgbClr val="3B4848"/>
            </a:gs>
            <a:gs pos="21000">
              <a:srgbClr val="FEFFFC"/>
            </a:gs>
          </a:gsLst>
          <a:lin ang="0" scaled="1"/>
          <a:tileRect/>
        </a:gradFill>
        <a:effectLst/>
      </p:bgPr>
    </p:bg>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524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54242" y="2256064"/>
            <a:ext cx="5896795" cy="2275282"/>
          </a:xfrm>
        </p:spPr>
        <p:txBody>
          <a:bodyPr>
            <a:normAutofit fontScale="90000"/>
          </a:bodyPr>
          <a:lstStyle/>
          <a:p>
            <a:pPr algn="r"/>
            <a:r>
              <a:rPr lang="en-US" sz="3600" dirty="0" smtClean="0">
                <a:solidFill>
                  <a:schemeClr val="bg1"/>
                </a:solidFill>
                <a:effectLst>
                  <a:outerShdw blurRad="50800" dist="38100" dir="2700000" algn="tl" rotWithShape="0">
                    <a:srgbClr val="000000">
                      <a:alpha val="43000"/>
                    </a:srgbClr>
                  </a:outerShdw>
                </a:effectLst>
              </a:rPr>
              <a:t>Access Control </a:t>
            </a:r>
            <a:br>
              <a:rPr lang="en-US" sz="3600" dirty="0" smtClean="0">
                <a:solidFill>
                  <a:schemeClr val="bg1"/>
                </a:solidFill>
                <a:effectLst>
                  <a:outerShdw blurRad="50800" dist="38100" dir="2700000" algn="tl" rotWithShape="0">
                    <a:srgbClr val="000000">
                      <a:alpha val="43000"/>
                    </a:srgbClr>
                  </a:outerShdw>
                </a:effectLst>
              </a:rPr>
            </a:br>
            <a:r>
              <a:rPr lang="en-US" sz="3600" dirty="0" smtClean="0">
                <a:solidFill>
                  <a:schemeClr val="bg1"/>
                </a:solidFill>
                <a:effectLst>
                  <a:outerShdw blurRad="50800" dist="38100" dir="2700000" algn="tl" rotWithShape="0">
                    <a:srgbClr val="000000">
                      <a:alpha val="43000"/>
                    </a:srgbClr>
                  </a:outerShdw>
                </a:effectLst>
              </a:rPr>
              <a:t>with Advanced </a:t>
            </a:r>
            <a:br>
              <a:rPr lang="en-US" sz="3600" dirty="0" smtClean="0">
                <a:solidFill>
                  <a:schemeClr val="bg1"/>
                </a:solidFill>
                <a:effectLst>
                  <a:outerShdw blurRad="50800" dist="38100" dir="2700000" algn="tl" rotWithShape="0">
                    <a:srgbClr val="000000">
                      <a:alpha val="43000"/>
                    </a:srgbClr>
                  </a:outerShdw>
                </a:effectLst>
              </a:rPr>
            </a:br>
            <a:r>
              <a:rPr lang="en-US" sz="3600" dirty="0" smtClean="0">
                <a:solidFill>
                  <a:schemeClr val="bg1"/>
                </a:solidFill>
                <a:effectLst>
                  <a:outerShdw blurRad="50800" dist="38100" dir="2700000" algn="tl" rotWithShape="0">
                    <a:srgbClr val="000000">
                      <a:alpha val="43000"/>
                    </a:srgbClr>
                  </a:outerShdw>
                </a:effectLst>
              </a:rPr>
              <a:t>Facial Recognition </a:t>
            </a:r>
            <a:br>
              <a:rPr lang="en-US" sz="3600" dirty="0" smtClean="0">
                <a:solidFill>
                  <a:schemeClr val="bg1"/>
                </a:solidFill>
                <a:effectLst>
                  <a:outerShdw blurRad="50800" dist="38100" dir="2700000" algn="tl" rotWithShape="0">
                    <a:srgbClr val="000000">
                      <a:alpha val="43000"/>
                    </a:srgbClr>
                  </a:outerShdw>
                </a:effectLst>
              </a:rPr>
            </a:br>
            <a:r>
              <a:rPr lang="en-US" sz="3600" dirty="0" smtClean="0">
                <a:solidFill>
                  <a:schemeClr val="bg1"/>
                </a:solidFill>
                <a:effectLst>
                  <a:outerShdw blurRad="50800" dist="38100" dir="2700000" algn="tl" rotWithShape="0">
                    <a:srgbClr val="000000">
                      <a:alpha val="43000"/>
                    </a:srgbClr>
                  </a:outerShdw>
                </a:effectLst>
              </a:rPr>
              <a:t>Technology</a:t>
            </a:r>
            <a:endParaRPr lang="en-US" sz="3600" dirty="0">
              <a:solidFill>
                <a:schemeClr val="bg1"/>
              </a:solidFill>
              <a:effectLst>
                <a:outerShdw blurRad="50800" dist="38100" dir="2700000" algn="tl" rotWithShape="0">
                  <a:srgbClr val="000000">
                    <a:alpha val="43000"/>
                  </a:srgbClr>
                </a:outerShdw>
              </a:effectLst>
            </a:endParaRPr>
          </a:p>
        </p:txBody>
      </p:sp>
      <p:sp>
        <p:nvSpPr>
          <p:cNvPr id="3" name="Subtitle 2"/>
          <p:cNvSpPr>
            <a:spLocks noGrp="1"/>
          </p:cNvSpPr>
          <p:nvPr>
            <p:ph type="subTitle" idx="1"/>
          </p:nvPr>
        </p:nvSpPr>
        <p:spPr>
          <a:xfrm>
            <a:off x="2565820" y="5278057"/>
            <a:ext cx="6586653" cy="856413"/>
          </a:xfrm>
        </p:spPr>
        <p:txBody>
          <a:bodyPr>
            <a:noAutofit/>
          </a:bodyPr>
          <a:lstStyle/>
          <a:p>
            <a:pPr algn="r"/>
            <a:r>
              <a:rPr lang="en-US" sz="2000" dirty="0" smtClean="0">
                <a:solidFill>
                  <a:schemeClr val="tx1">
                    <a:lumMod val="95000"/>
                    <a:lumOff val="5000"/>
                  </a:schemeClr>
                </a:solidFill>
              </a:rPr>
              <a:t>The Face ID 3 gives users a  contactless and hassle-free verification option.</a:t>
            </a:r>
            <a:endParaRPr lang="en-US" sz="2000" dirty="0">
              <a:solidFill>
                <a:schemeClr val="tx1">
                  <a:lumMod val="95000"/>
                  <a:lumOff val="5000"/>
                </a:schemeClr>
              </a:solidFill>
            </a:endParaRPr>
          </a:p>
        </p:txBody>
      </p:sp>
      <p:pic>
        <p:nvPicPr>
          <p:cNvPr id="13" name="Picture 12" descr="Screen Shot 2012-02-10 at 2.27.26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4838" y="932155"/>
            <a:ext cx="4041508" cy="1160925"/>
          </a:xfrm>
          <a:prstGeom prst="rect">
            <a:avLst/>
          </a:prstGeom>
        </p:spPr>
      </p:pic>
      <p:sp>
        <p:nvSpPr>
          <p:cNvPr id="7" name="TextBox 6"/>
          <p:cNvSpPr txBox="1"/>
          <p:nvPr/>
        </p:nvSpPr>
        <p:spPr>
          <a:xfrm>
            <a:off x="3586579" y="6134470"/>
            <a:ext cx="5211192" cy="584775"/>
          </a:xfrm>
          <a:prstGeom prst="rect">
            <a:avLst/>
          </a:prstGeom>
          <a:noFill/>
        </p:spPr>
        <p:txBody>
          <a:bodyPr wrap="square" rtlCol="0">
            <a:spAutoFit/>
          </a:bodyPr>
          <a:lstStyle/>
          <a:p>
            <a:r>
              <a:rPr lang="en-US" sz="3200" dirty="0" smtClean="0">
                <a:solidFill>
                  <a:schemeClr val="bg1"/>
                </a:solidFill>
              </a:rPr>
              <a:t>SALES TRAINING|</a:t>
            </a:r>
            <a:r>
              <a:rPr lang="en-US" sz="2000" dirty="0" smtClean="0">
                <a:solidFill>
                  <a:schemeClr val="bg1"/>
                </a:solidFill>
              </a:rPr>
              <a:t>www.fingertec.com</a:t>
            </a:r>
            <a:endParaRPr lang="en-MY" sz="2000" dirty="0">
              <a:solidFill>
                <a:schemeClr val="bg1"/>
              </a:solidFill>
            </a:endParaRPr>
          </a:p>
        </p:txBody>
      </p:sp>
    </p:spTree>
    <p:extLst>
      <p:ext uri="{BB962C8B-B14F-4D97-AF65-F5344CB8AC3E}">
        <p14:creationId xmlns:p14="http://schemas.microsoft.com/office/powerpoint/2010/main" val="147310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88" y="1411548"/>
            <a:ext cx="7298063" cy="900291"/>
          </a:xfrm>
        </p:spPr>
        <p:txBody>
          <a:bodyPr>
            <a:normAutofit/>
          </a:bodyPr>
          <a:lstStyle/>
          <a:p>
            <a:r>
              <a:rPr lang="en-US" sz="3200" dirty="0" smtClean="0"/>
              <a:t>Installation Made Easy with FingerTec</a:t>
            </a:r>
            <a:endParaRPr lang="en-US" sz="3200" dirty="0"/>
          </a:p>
        </p:txBody>
      </p:sp>
      <p:sp>
        <p:nvSpPr>
          <p:cNvPr id="4" name="Text Box 7"/>
          <p:cNvSpPr txBox="1">
            <a:spLocks noChangeArrowheads="1"/>
          </p:cNvSpPr>
          <p:nvPr/>
        </p:nvSpPr>
        <p:spPr bwMode="auto">
          <a:xfrm>
            <a:off x="1246089" y="2223392"/>
            <a:ext cx="57880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2000" dirty="0">
                <a:solidFill>
                  <a:srgbClr val="3B4848"/>
                </a:solidFill>
                <a:latin typeface="Cambria"/>
                <a:cs typeface="Cambria"/>
              </a:rPr>
              <a:t>Site visits are very important in the installation process!</a:t>
            </a:r>
            <a:r>
              <a:rPr lang="en-US" altLang="zh-CN" sz="2000" dirty="0">
                <a:solidFill>
                  <a:srgbClr val="3B4848"/>
                </a:solidFill>
                <a:latin typeface="Cambria"/>
                <a:cs typeface="Cambria"/>
              </a:rPr>
              <a:t> </a:t>
            </a:r>
            <a:r>
              <a:rPr lang="en-US" sz="2000" dirty="0">
                <a:solidFill>
                  <a:srgbClr val="3B4848"/>
                </a:solidFill>
                <a:latin typeface="Cambria"/>
                <a:ea typeface="Kozuka Gothic Pro M" charset="0"/>
                <a:cs typeface="Cambria"/>
              </a:rPr>
              <a:t> Take note of the surrounding features such as:</a:t>
            </a:r>
            <a:endParaRPr lang="en-US" altLang="zh-CN" sz="2000" dirty="0">
              <a:solidFill>
                <a:srgbClr val="3B4848"/>
              </a:solidFill>
              <a:latin typeface="Cambria"/>
              <a:ea typeface="Kozuka Gothic Pro M" charset="0"/>
              <a:cs typeface="Cambria"/>
            </a:endParaRPr>
          </a:p>
        </p:txBody>
      </p:sp>
      <p:sp>
        <p:nvSpPr>
          <p:cNvPr id="5" name="Text Box 7"/>
          <p:cNvSpPr txBox="1">
            <a:spLocks noChangeArrowheads="1"/>
          </p:cNvSpPr>
          <p:nvPr/>
        </p:nvSpPr>
        <p:spPr bwMode="auto">
          <a:xfrm>
            <a:off x="1269504" y="3673128"/>
            <a:ext cx="5496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buFont typeface="Arial" charset="0"/>
              <a:buChar char="•"/>
            </a:pPr>
            <a:r>
              <a:rPr lang="en-US" dirty="0">
                <a:solidFill>
                  <a:srgbClr val="3366FF"/>
                </a:solidFill>
                <a:latin typeface="Cambria"/>
                <a:ea typeface="Kozuka Gothic Pro M" charset="0"/>
                <a:cs typeface="Cambria"/>
              </a:rPr>
              <a:t>Type of door</a:t>
            </a:r>
          </a:p>
          <a:p>
            <a:pPr eaLnBrk="1" hangingPunct="1">
              <a:buFont typeface="Arial" charset="0"/>
              <a:buChar char="•"/>
            </a:pPr>
            <a:r>
              <a:rPr lang="en-US" dirty="0">
                <a:solidFill>
                  <a:srgbClr val="3366FF"/>
                </a:solidFill>
                <a:latin typeface="Cambria"/>
                <a:ea typeface="Kozuka Gothic Pro M" charset="0"/>
                <a:cs typeface="Cambria"/>
              </a:rPr>
              <a:t>Number of entrances</a:t>
            </a:r>
          </a:p>
          <a:p>
            <a:pPr eaLnBrk="1" hangingPunct="1">
              <a:buFont typeface="Arial" charset="0"/>
              <a:buChar char="•"/>
            </a:pPr>
            <a:r>
              <a:rPr lang="en-US" dirty="0">
                <a:solidFill>
                  <a:srgbClr val="3366FF"/>
                </a:solidFill>
                <a:latin typeface="Cambria"/>
                <a:ea typeface="Kozuka Gothic Pro M" charset="0"/>
                <a:cs typeface="Cambria"/>
              </a:rPr>
              <a:t>Type of security level needed </a:t>
            </a:r>
            <a:endParaRPr lang="en-US" altLang="zh-CN" dirty="0">
              <a:solidFill>
                <a:srgbClr val="3366FF"/>
              </a:solidFill>
              <a:latin typeface="Cambria"/>
              <a:ea typeface="Kozuka Gothic Pro M" charset="0"/>
              <a:cs typeface="Cambria"/>
            </a:endParaRPr>
          </a:p>
        </p:txBody>
      </p:sp>
      <p:pic>
        <p:nvPicPr>
          <p:cNvPr id="7" name="Picture 15" descr="http://sales.fingertec.com/images/imagebank/licensedimg/FT-img191-1000x.jpg"/>
          <p:cNvPicPr>
            <a:picLocks noChangeAspect="1" noChangeArrowheads="1"/>
          </p:cNvPicPr>
          <p:nvPr/>
        </p:nvPicPr>
        <p:blipFill>
          <a:blip r:embed="rId3">
            <a:clrChange>
              <a:clrFrom>
                <a:srgbClr val="E7ECF2"/>
              </a:clrFrom>
              <a:clrTo>
                <a:srgbClr val="E7ECF2">
                  <a:alpha val="0"/>
                </a:srgbClr>
              </a:clrTo>
            </a:clrChange>
            <a:extLst>
              <a:ext uri="{28A0092B-C50C-407E-A947-70E740481C1C}">
                <a14:useLocalDpi xmlns:a14="http://schemas.microsoft.com/office/drawing/2010/main" val="0"/>
              </a:ext>
            </a:extLst>
          </a:blip>
          <a:srcRect l="26720"/>
          <a:stretch>
            <a:fillRect/>
          </a:stretch>
        </p:blipFill>
        <p:spPr bwMode="auto">
          <a:xfrm>
            <a:off x="3886200" y="2133601"/>
            <a:ext cx="5257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
        <p:nvSpPr>
          <p:cNvPr id="8" name="Rectangle 7"/>
          <p:cNvSpPr/>
          <p:nvPr/>
        </p:nvSpPr>
        <p:spPr>
          <a:xfrm>
            <a:off x="152400" y="4839963"/>
            <a:ext cx="5753100" cy="1255712"/>
          </a:xfrm>
          <a:prstGeom prst="rect">
            <a:avLst/>
          </a:prstGeom>
          <a:solidFill>
            <a:schemeClr val="bg1">
              <a:lumMod val="85000"/>
              <a:alpha val="42000"/>
            </a:schemeClr>
          </a:solidFill>
        </p:spPr>
        <p:txBody>
          <a:bodyPr>
            <a:spAutoFit/>
          </a:bodyPr>
          <a:lstStyle/>
          <a:p>
            <a:pPr>
              <a:lnSpc>
                <a:spcPct val="80000"/>
              </a:lnSpc>
              <a:buFontTx/>
              <a:buChar char="•"/>
            </a:pPr>
            <a:r>
              <a:rPr lang="en-US" altLang="zh-CN" sz="1000" dirty="0">
                <a:solidFill>
                  <a:srgbClr val="666699"/>
                </a:solidFill>
                <a:latin typeface="Myriad Pro" charset="0"/>
              </a:rPr>
              <a:t>Elaborate on things you should pay attention to during site visit, which includes type of door because different door requires different sets of accessories. </a:t>
            </a:r>
            <a:r>
              <a:rPr lang="en-US" altLang="zh-CN" sz="1000" dirty="0" err="1">
                <a:solidFill>
                  <a:srgbClr val="666699"/>
                </a:solidFill>
                <a:latin typeface="Myriad Pro" charset="0"/>
              </a:rPr>
              <a:t>FingerTec</a:t>
            </a:r>
            <a:r>
              <a:rPr lang="en-US" altLang="zh-CN" sz="1000" dirty="0">
                <a:solidFill>
                  <a:srgbClr val="666699"/>
                </a:solidFill>
                <a:latin typeface="Myriad Pro" charset="0"/>
              </a:rPr>
              <a:t> offers individual accessory or packaged ones at </a:t>
            </a:r>
            <a:r>
              <a:rPr lang="en-US" altLang="zh-CN" sz="1000" dirty="0" err="1">
                <a:solidFill>
                  <a:srgbClr val="666699"/>
                </a:solidFill>
                <a:latin typeface="Myriad Pro" charset="0"/>
              </a:rPr>
              <a:t>accessory.fingertec.com</a:t>
            </a:r>
            <a:r>
              <a:rPr lang="en-US" altLang="zh-CN" sz="1000" dirty="0">
                <a:solidFill>
                  <a:srgbClr val="666699"/>
                </a:solidFill>
                <a:latin typeface="Myriad Pro" charset="0"/>
              </a:rPr>
              <a:t>. </a:t>
            </a:r>
            <a:br>
              <a:rPr lang="en-US" altLang="zh-CN" sz="1000" dirty="0">
                <a:solidFill>
                  <a:srgbClr val="666699"/>
                </a:solidFill>
                <a:latin typeface="Myriad Pro" charset="0"/>
              </a:rPr>
            </a:br>
            <a:endParaRPr lang="en-US" altLang="zh-CN" sz="1000" dirty="0">
              <a:solidFill>
                <a:srgbClr val="666699"/>
              </a:solidFill>
              <a:latin typeface="Myriad Pro" charset="0"/>
            </a:endParaRPr>
          </a:p>
          <a:p>
            <a:pPr>
              <a:lnSpc>
                <a:spcPct val="80000"/>
              </a:lnSpc>
              <a:buFontTx/>
              <a:buChar char="•"/>
            </a:pPr>
            <a:r>
              <a:rPr lang="en-US" altLang="zh-CN" sz="1000" dirty="0">
                <a:solidFill>
                  <a:srgbClr val="666699"/>
                </a:solidFill>
                <a:latin typeface="Myriad Pro" charset="0"/>
              </a:rPr>
              <a:t>Stress on the importance of communication/connectivity between PC and terminal because it determines the quality of data that enters into TCMS V2. </a:t>
            </a:r>
            <a:br>
              <a:rPr lang="en-US" altLang="zh-CN" sz="1000" dirty="0">
                <a:solidFill>
                  <a:srgbClr val="666699"/>
                </a:solidFill>
                <a:latin typeface="Myriad Pro" charset="0"/>
              </a:rPr>
            </a:br>
            <a:endParaRPr lang="en-US" altLang="zh-CN" sz="1000" dirty="0">
              <a:solidFill>
                <a:srgbClr val="666699"/>
              </a:solidFill>
              <a:latin typeface="Myriad Pro" charset="0"/>
            </a:endParaRPr>
          </a:p>
          <a:p>
            <a:pPr>
              <a:lnSpc>
                <a:spcPct val="80000"/>
              </a:lnSpc>
              <a:buFontTx/>
              <a:buChar char="•"/>
            </a:pPr>
            <a:r>
              <a:rPr lang="en-US" altLang="zh-CN" sz="1000" dirty="0">
                <a:solidFill>
                  <a:srgbClr val="666699"/>
                </a:solidFill>
                <a:latin typeface="Myriad Pro" charset="0"/>
              </a:rPr>
              <a:t>The objective is to get to know the client’s environment and be prepared for the installation day with all suffice equipment.</a:t>
            </a:r>
          </a:p>
        </p:txBody>
      </p:sp>
    </p:spTree>
    <p:extLst>
      <p:ext uri="{BB962C8B-B14F-4D97-AF65-F5344CB8AC3E}">
        <p14:creationId xmlns:p14="http://schemas.microsoft.com/office/powerpoint/2010/main" val="220284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0" y="3337555"/>
            <a:ext cx="2362200" cy="811144"/>
          </a:xfrm>
          <a:prstGeom prst="homePlate">
            <a:avLst>
              <a:gd name="adj" fmla="val 38889"/>
            </a:avLst>
          </a:prstGeom>
          <a:gradFill flip="none" rotWithShape="1">
            <a:gsLst>
              <a:gs pos="68000">
                <a:srgbClr val="3B4848"/>
              </a:gs>
              <a:gs pos="100000">
                <a:srgbClr val="727E90"/>
              </a:gs>
            </a:gsLst>
            <a:lin ang="2700000" scaled="0"/>
            <a:tileRect/>
          </a:gradFill>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eaLnBrk="1" hangingPunct="1"/>
            <a:endParaRPr lang="en-US" b="1">
              <a:solidFill>
                <a:srgbClr val="FFFFFF"/>
              </a:solidFill>
              <a:latin typeface="Myriad Pro Cond" charset="0"/>
            </a:endParaRPr>
          </a:p>
        </p:txBody>
      </p:sp>
      <p:sp>
        <p:nvSpPr>
          <p:cNvPr id="24" name="Rectangle 23"/>
          <p:cNvSpPr/>
          <p:nvPr/>
        </p:nvSpPr>
        <p:spPr>
          <a:xfrm>
            <a:off x="0" y="3327400"/>
            <a:ext cx="2181225" cy="830263"/>
          </a:xfrm>
          <a:prstGeom prst="rect">
            <a:avLst/>
          </a:prstGeom>
        </p:spPr>
        <p:txBody>
          <a:bodyPr>
            <a:spAutoFit/>
          </a:bodyPr>
          <a:lstStyle/>
          <a:p>
            <a:pPr algn="ctr"/>
            <a:r>
              <a:rPr lang="en-US" altLang="zh-CN" sz="2400" b="1" dirty="0">
                <a:solidFill>
                  <a:srgbClr val="FFFFFF"/>
                </a:solidFill>
                <a:latin typeface="Myriad Pro Cond" charset="0"/>
              </a:rPr>
              <a:t>Installation Process</a:t>
            </a:r>
            <a:endParaRPr lang="en-US" sz="2400" b="1" dirty="0">
              <a:solidFill>
                <a:srgbClr val="FFFFFF"/>
              </a:solidFill>
              <a:latin typeface="Myriad Pro Cond" charset="0"/>
            </a:endParaRPr>
          </a:p>
        </p:txBody>
      </p:sp>
      <p:sp>
        <p:nvSpPr>
          <p:cNvPr id="28"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pic>
        <p:nvPicPr>
          <p:cNvPr id="62" name="Picture 9" descr="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1966913"/>
            <a:ext cx="17335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0" descr="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932113"/>
            <a:ext cx="14382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1" descr="w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550" y="4830763"/>
            <a:ext cx="16954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7"/>
          <p:cNvSpPr txBox="1">
            <a:spLocks noChangeArrowheads="1"/>
          </p:cNvSpPr>
          <p:nvPr/>
        </p:nvSpPr>
        <p:spPr bwMode="auto">
          <a:xfrm>
            <a:off x="1866900" y="1374775"/>
            <a:ext cx="579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eaLnBrk="1" hangingPunct="1"/>
            <a:r>
              <a:rPr lang="en-US" altLang="zh-CN" sz="1400" b="1">
                <a:solidFill>
                  <a:srgbClr val="005D9C"/>
                </a:solidFill>
                <a:latin typeface="Myriad Pro Cond" charset="0"/>
              </a:rPr>
              <a:t>Scout for a good installer to connect door accessories</a:t>
            </a:r>
            <a:endParaRPr lang="en-US" altLang="zh-CN" sz="1400" b="1">
              <a:solidFill>
                <a:srgbClr val="005D9C"/>
              </a:solidFill>
              <a:latin typeface="Myriad Pro Cond" charset="0"/>
              <a:ea typeface="Kozuka Gothic Pro M" charset="0"/>
              <a:cs typeface="Kozuka Gothic Pro M" charset="0"/>
            </a:endParaRPr>
          </a:p>
        </p:txBody>
      </p:sp>
      <p:sp>
        <p:nvSpPr>
          <p:cNvPr id="66" name="Rectangle 4"/>
          <p:cNvSpPr>
            <a:spLocks/>
          </p:cNvSpPr>
          <p:nvPr/>
        </p:nvSpPr>
        <p:spPr bwMode="auto">
          <a:xfrm>
            <a:off x="3895725" y="1984375"/>
            <a:ext cx="173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b="1">
                <a:solidFill>
                  <a:srgbClr val="005D9C"/>
                </a:solidFill>
                <a:latin typeface="Myriad Pro Cond" charset="0"/>
              </a:rPr>
              <a:t>Prepare door accessories </a:t>
            </a:r>
            <a:endParaRPr lang="en-US" sz="1400" b="1">
              <a:latin typeface="Myriad Pro Cond" charset="0"/>
            </a:endParaRPr>
          </a:p>
        </p:txBody>
      </p:sp>
      <p:sp>
        <p:nvSpPr>
          <p:cNvPr id="67" name="Rectangle 5"/>
          <p:cNvSpPr>
            <a:spLocks/>
          </p:cNvSpPr>
          <p:nvPr/>
        </p:nvSpPr>
        <p:spPr bwMode="auto">
          <a:xfrm>
            <a:off x="3546475" y="2593975"/>
            <a:ext cx="2432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b="1">
                <a:solidFill>
                  <a:srgbClr val="005D9C"/>
                </a:solidFill>
                <a:latin typeface="Myriad Pro Cond" charset="0"/>
              </a:rPr>
              <a:t>Measure the position of installation </a:t>
            </a:r>
            <a:endParaRPr lang="en-US" sz="1400" b="1">
              <a:latin typeface="Myriad Pro Cond" charset="0"/>
            </a:endParaRPr>
          </a:p>
        </p:txBody>
      </p:sp>
      <p:sp>
        <p:nvSpPr>
          <p:cNvPr id="68" name="Rectangle 6"/>
          <p:cNvSpPr>
            <a:spLocks/>
          </p:cNvSpPr>
          <p:nvPr/>
        </p:nvSpPr>
        <p:spPr bwMode="auto">
          <a:xfrm>
            <a:off x="2057400" y="3201988"/>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00" b="1">
                <a:solidFill>
                  <a:srgbClr val="005D9C"/>
                </a:solidFill>
                <a:latin typeface="Myriad Pro Cond" charset="0"/>
              </a:rPr>
              <a:t>Inspect wall to avoid damaging other cables during hacking</a:t>
            </a:r>
            <a:endParaRPr lang="en-US" sz="1400" b="1">
              <a:latin typeface="Myriad Pro Cond" charset="0"/>
            </a:endParaRPr>
          </a:p>
        </p:txBody>
      </p:sp>
      <p:sp>
        <p:nvSpPr>
          <p:cNvPr id="69" name="Rectangle 7"/>
          <p:cNvSpPr>
            <a:spLocks/>
          </p:cNvSpPr>
          <p:nvPr/>
        </p:nvSpPr>
        <p:spPr bwMode="auto">
          <a:xfrm>
            <a:off x="3746500" y="4421188"/>
            <a:ext cx="203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b="1">
                <a:solidFill>
                  <a:srgbClr val="005D9C"/>
                </a:solidFill>
                <a:latin typeface="Myriad Pro Cond" charset="0"/>
              </a:rPr>
              <a:t>Install TCMS V2 software in PC</a:t>
            </a:r>
            <a:endParaRPr lang="en-US" sz="1400" b="1">
              <a:latin typeface="Myriad Pro Cond" charset="0"/>
            </a:endParaRPr>
          </a:p>
        </p:txBody>
      </p:sp>
      <p:sp>
        <p:nvSpPr>
          <p:cNvPr id="70" name="Rectangle 8"/>
          <p:cNvSpPr>
            <a:spLocks/>
          </p:cNvSpPr>
          <p:nvPr/>
        </p:nvSpPr>
        <p:spPr bwMode="auto">
          <a:xfrm>
            <a:off x="2284413" y="5029200"/>
            <a:ext cx="495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00" b="1">
                <a:solidFill>
                  <a:srgbClr val="005D9C"/>
                </a:solidFill>
                <a:latin typeface="Myriad Pro Cond" charset="0"/>
              </a:rPr>
              <a:t>Test network connection between terminal and PC</a:t>
            </a:r>
            <a:endParaRPr lang="en-US" sz="1400" b="1">
              <a:latin typeface="Myriad Pro Cond" charset="0"/>
            </a:endParaRPr>
          </a:p>
        </p:txBody>
      </p:sp>
      <p:sp>
        <p:nvSpPr>
          <p:cNvPr id="71" name="Rectangle 9"/>
          <p:cNvSpPr>
            <a:spLocks/>
          </p:cNvSpPr>
          <p:nvPr/>
        </p:nvSpPr>
        <p:spPr bwMode="auto">
          <a:xfrm>
            <a:off x="3868738" y="5638800"/>
            <a:ext cx="178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b="1">
                <a:solidFill>
                  <a:srgbClr val="005D9C"/>
                </a:solidFill>
                <a:latin typeface="Myriad Pro Cond" charset="0"/>
              </a:rPr>
              <a:t>Mount reader on the wall </a:t>
            </a:r>
            <a:endParaRPr lang="en-US" sz="1400" b="1">
              <a:latin typeface="Myriad Pro Cond" charset="0"/>
            </a:endParaRPr>
          </a:p>
        </p:txBody>
      </p:sp>
      <p:sp>
        <p:nvSpPr>
          <p:cNvPr id="72" name="Rectangle 10"/>
          <p:cNvSpPr>
            <a:spLocks/>
          </p:cNvSpPr>
          <p:nvPr/>
        </p:nvSpPr>
        <p:spPr bwMode="auto">
          <a:xfrm>
            <a:off x="3968750" y="6348412"/>
            <a:ext cx="1587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b="1" dirty="0">
                <a:solidFill>
                  <a:srgbClr val="005D9C"/>
                </a:solidFill>
                <a:latin typeface="Myriad Pro Cond" charset="0"/>
              </a:rPr>
              <a:t>Test the whole system </a:t>
            </a:r>
            <a:endParaRPr lang="en-US" sz="1400" b="1" dirty="0">
              <a:latin typeface="Myriad Pro Cond" charset="0"/>
            </a:endParaRPr>
          </a:p>
        </p:txBody>
      </p:sp>
      <p:sp>
        <p:nvSpPr>
          <p:cNvPr id="73" name="Down Arrow 72"/>
          <p:cNvSpPr>
            <a:spLocks/>
          </p:cNvSpPr>
          <p:nvPr/>
        </p:nvSpPr>
        <p:spPr bwMode="auto">
          <a:xfrm>
            <a:off x="4657725" y="1733550"/>
            <a:ext cx="209550" cy="198438"/>
          </a:xfrm>
          <a:prstGeom prst="downArrow">
            <a:avLst>
              <a:gd name="adj1" fmla="val 50000"/>
              <a:gd name="adj2" fmla="val 57421"/>
            </a:avLst>
          </a:prstGeom>
          <a:gradFill rotWithShape="1">
            <a:gsLst>
              <a:gs pos="0">
                <a:srgbClr val="880000">
                  <a:alpha val="93999"/>
                </a:srgbClr>
              </a:gs>
              <a:gs pos="50000">
                <a:srgbClr val="C50000">
                  <a:alpha val="71999"/>
                </a:srgbClr>
              </a:gs>
              <a:gs pos="100000">
                <a:srgbClr val="EA0000">
                  <a:alpha val="50000"/>
                </a:srgbClr>
              </a:gs>
            </a:gsLst>
            <a:lin ang="16200000" scaled="1"/>
          </a:gradFill>
          <a:ln w="9525">
            <a:solidFill>
              <a:srgbClr val="86001A"/>
            </a:solidFill>
            <a:miter lim="800000"/>
            <a:headEnd/>
            <a:tailEnd/>
          </a:ln>
          <a:effectLst>
            <a:outerShdw blurRad="40000" dist="23000" dir="5400000" rotWithShape="0">
              <a:srgbClr val="000000">
                <a:alpha val="34999"/>
              </a:srgbClr>
            </a:outerShdw>
          </a:effectLst>
        </p:spPr>
        <p:txBody>
          <a:bodyPr anchor="ctr"/>
          <a:lstStyle/>
          <a:p>
            <a:pPr algn="ctr"/>
            <a:endParaRPr lang="en-US" sz="1400" b="1">
              <a:solidFill>
                <a:srgbClr val="FFFFFF"/>
              </a:solidFill>
              <a:latin typeface="Myriad Pro Cond" charset="0"/>
            </a:endParaRPr>
          </a:p>
        </p:txBody>
      </p:sp>
      <p:sp>
        <p:nvSpPr>
          <p:cNvPr id="74" name="Down Arrow 73"/>
          <p:cNvSpPr>
            <a:spLocks/>
          </p:cNvSpPr>
          <p:nvPr/>
        </p:nvSpPr>
        <p:spPr bwMode="auto">
          <a:xfrm>
            <a:off x="4657725" y="2343150"/>
            <a:ext cx="209550" cy="198438"/>
          </a:xfrm>
          <a:prstGeom prst="downArrow">
            <a:avLst>
              <a:gd name="adj1" fmla="val 50000"/>
              <a:gd name="adj2" fmla="val 57421"/>
            </a:avLst>
          </a:prstGeom>
          <a:gradFill rotWithShape="1">
            <a:gsLst>
              <a:gs pos="0">
                <a:srgbClr val="880000">
                  <a:alpha val="93999"/>
                </a:srgbClr>
              </a:gs>
              <a:gs pos="50000">
                <a:srgbClr val="C50000">
                  <a:alpha val="71999"/>
                </a:srgbClr>
              </a:gs>
              <a:gs pos="100000">
                <a:srgbClr val="EA0000">
                  <a:alpha val="50000"/>
                </a:srgbClr>
              </a:gs>
            </a:gsLst>
            <a:lin ang="16200000" scaled="1"/>
          </a:gradFill>
          <a:ln w="9525">
            <a:solidFill>
              <a:srgbClr val="86001A"/>
            </a:solidFill>
            <a:miter lim="800000"/>
            <a:headEnd/>
            <a:tailEnd/>
          </a:ln>
          <a:effectLst>
            <a:outerShdw blurRad="40000" dist="23000" dir="5400000" rotWithShape="0">
              <a:srgbClr val="000000">
                <a:alpha val="34999"/>
              </a:srgbClr>
            </a:outerShdw>
          </a:effectLst>
        </p:spPr>
        <p:txBody>
          <a:bodyPr anchor="ctr"/>
          <a:lstStyle/>
          <a:p>
            <a:pPr algn="ctr"/>
            <a:endParaRPr lang="en-US" sz="1400" b="1">
              <a:solidFill>
                <a:srgbClr val="FFFFFF"/>
              </a:solidFill>
              <a:latin typeface="Myriad Pro Cond" charset="0"/>
            </a:endParaRPr>
          </a:p>
        </p:txBody>
      </p:sp>
      <p:sp>
        <p:nvSpPr>
          <p:cNvPr id="75" name="Down Arrow 74"/>
          <p:cNvSpPr>
            <a:spLocks/>
          </p:cNvSpPr>
          <p:nvPr/>
        </p:nvSpPr>
        <p:spPr bwMode="auto">
          <a:xfrm>
            <a:off x="4657725" y="2952750"/>
            <a:ext cx="209550" cy="198438"/>
          </a:xfrm>
          <a:prstGeom prst="downArrow">
            <a:avLst>
              <a:gd name="adj1" fmla="val 50000"/>
              <a:gd name="adj2" fmla="val 57421"/>
            </a:avLst>
          </a:prstGeom>
          <a:gradFill rotWithShape="1">
            <a:gsLst>
              <a:gs pos="0">
                <a:srgbClr val="880000">
                  <a:alpha val="93999"/>
                </a:srgbClr>
              </a:gs>
              <a:gs pos="50000">
                <a:srgbClr val="C50000">
                  <a:alpha val="71999"/>
                </a:srgbClr>
              </a:gs>
              <a:gs pos="100000">
                <a:srgbClr val="EA0000">
                  <a:alpha val="50000"/>
                </a:srgbClr>
              </a:gs>
            </a:gsLst>
            <a:lin ang="16200000" scaled="1"/>
          </a:gradFill>
          <a:ln w="9525">
            <a:solidFill>
              <a:srgbClr val="86001A"/>
            </a:solidFill>
            <a:miter lim="800000"/>
            <a:headEnd/>
            <a:tailEnd/>
          </a:ln>
          <a:effectLst>
            <a:outerShdw blurRad="40000" dist="23000" dir="5400000" rotWithShape="0">
              <a:srgbClr val="000000">
                <a:alpha val="34999"/>
              </a:srgbClr>
            </a:outerShdw>
          </a:effectLst>
        </p:spPr>
        <p:txBody>
          <a:bodyPr anchor="ctr"/>
          <a:lstStyle/>
          <a:p>
            <a:pPr algn="ctr"/>
            <a:endParaRPr lang="en-US" sz="1400" b="1">
              <a:solidFill>
                <a:srgbClr val="FFFFFF"/>
              </a:solidFill>
              <a:latin typeface="Myriad Pro Cond" charset="0"/>
            </a:endParaRPr>
          </a:p>
        </p:txBody>
      </p:sp>
      <p:sp>
        <p:nvSpPr>
          <p:cNvPr id="76" name="Down Arrow 75"/>
          <p:cNvSpPr>
            <a:spLocks/>
          </p:cNvSpPr>
          <p:nvPr/>
        </p:nvSpPr>
        <p:spPr bwMode="auto">
          <a:xfrm>
            <a:off x="4657725" y="3562350"/>
            <a:ext cx="209550" cy="198438"/>
          </a:xfrm>
          <a:prstGeom prst="downArrow">
            <a:avLst>
              <a:gd name="adj1" fmla="val 50000"/>
              <a:gd name="adj2" fmla="val 57421"/>
            </a:avLst>
          </a:prstGeom>
          <a:gradFill rotWithShape="1">
            <a:gsLst>
              <a:gs pos="0">
                <a:srgbClr val="880000">
                  <a:alpha val="93999"/>
                </a:srgbClr>
              </a:gs>
              <a:gs pos="50000">
                <a:srgbClr val="C50000">
                  <a:alpha val="71999"/>
                </a:srgbClr>
              </a:gs>
              <a:gs pos="100000">
                <a:srgbClr val="EA0000">
                  <a:alpha val="50000"/>
                </a:srgbClr>
              </a:gs>
            </a:gsLst>
            <a:lin ang="16200000" scaled="1"/>
          </a:gradFill>
          <a:ln w="9525">
            <a:solidFill>
              <a:srgbClr val="86001A"/>
            </a:solidFill>
            <a:miter lim="800000"/>
            <a:headEnd/>
            <a:tailEnd/>
          </a:ln>
          <a:effectLst>
            <a:outerShdw blurRad="40000" dist="23000" dir="5400000" rotWithShape="0">
              <a:srgbClr val="000000">
                <a:alpha val="34999"/>
              </a:srgbClr>
            </a:outerShdw>
          </a:effectLst>
        </p:spPr>
        <p:txBody>
          <a:bodyPr anchor="ctr"/>
          <a:lstStyle/>
          <a:p>
            <a:pPr algn="ctr"/>
            <a:endParaRPr lang="en-US" sz="1400" b="1">
              <a:solidFill>
                <a:srgbClr val="FFFFFF"/>
              </a:solidFill>
              <a:latin typeface="Myriad Pro Cond" charset="0"/>
            </a:endParaRPr>
          </a:p>
        </p:txBody>
      </p:sp>
      <p:sp>
        <p:nvSpPr>
          <p:cNvPr id="77" name="Down Arrow 76"/>
          <p:cNvSpPr>
            <a:spLocks/>
          </p:cNvSpPr>
          <p:nvPr/>
        </p:nvSpPr>
        <p:spPr bwMode="auto">
          <a:xfrm>
            <a:off x="4657725" y="4779963"/>
            <a:ext cx="209550" cy="198437"/>
          </a:xfrm>
          <a:prstGeom prst="downArrow">
            <a:avLst>
              <a:gd name="adj1" fmla="val 50000"/>
              <a:gd name="adj2" fmla="val 57421"/>
            </a:avLst>
          </a:prstGeom>
          <a:gradFill rotWithShape="1">
            <a:gsLst>
              <a:gs pos="0">
                <a:srgbClr val="880000">
                  <a:alpha val="93999"/>
                </a:srgbClr>
              </a:gs>
              <a:gs pos="50000">
                <a:srgbClr val="C50000">
                  <a:alpha val="71999"/>
                </a:srgbClr>
              </a:gs>
              <a:gs pos="100000">
                <a:srgbClr val="EA0000">
                  <a:alpha val="50000"/>
                </a:srgbClr>
              </a:gs>
            </a:gsLst>
            <a:lin ang="16200000" scaled="1"/>
          </a:gradFill>
          <a:ln w="9525">
            <a:solidFill>
              <a:srgbClr val="86001A"/>
            </a:solidFill>
            <a:miter lim="800000"/>
            <a:headEnd/>
            <a:tailEnd/>
          </a:ln>
          <a:effectLst>
            <a:outerShdw blurRad="40000" dist="23000" dir="5400000" rotWithShape="0">
              <a:srgbClr val="000000">
                <a:alpha val="34999"/>
              </a:srgbClr>
            </a:outerShdw>
          </a:effectLst>
        </p:spPr>
        <p:txBody>
          <a:bodyPr anchor="ctr"/>
          <a:lstStyle/>
          <a:p>
            <a:pPr algn="ctr"/>
            <a:endParaRPr lang="en-US" sz="1400" b="1">
              <a:solidFill>
                <a:srgbClr val="FFFFFF"/>
              </a:solidFill>
              <a:latin typeface="Myriad Pro Cond" charset="0"/>
            </a:endParaRPr>
          </a:p>
        </p:txBody>
      </p:sp>
      <p:sp>
        <p:nvSpPr>
          <p:cNvPr id="78" name="Down Arrow 77"/>
          <p:cNvSpPr>
            <a:spLocks/>
          </p:cNvSpPr>
          <p:nvPr/>
        </p:nvSpPr>
        <p:spPr bwMode="auto">
          <a:xfrm>
            <a:off x="4657725" y="5389563"/>
            <a:ext cx="209550" cy="198437"/>
          </a:xfrm>
          <a:prstGeom prst="downArrow">
            <a:avLst>
              <a:gd name="adj1" fmla="val 50000"/>
              <a:gd name="adj2" fmla="val 57421"/>
            </a:avLst>
          </a:prstGeom>
          <a:gradFill rotWithShape="1">
            <a:gsLst>
              <a:gs pos="0">
                <a:srgbClr val="880000">
                  <a:alpha val="93999"/>
                </a:srgbClr>
              </a:gs>
              <a:gs pos="50000">
                <a:srgbClr val="C50000">
                  <a:alpha val="71999"/>
                </a:srgbClr>
              </a:gs>
              <a:gs pos="100000">
                <a:srgbClr val="EA0000">
                  <a:alpha val="50000"/>
                </a:srgbClr>
              </a:gs>
            </a:gsLst>
            <a:lin ang="16200000" scaled="1"/>
          </a:gradFill>
          <a:ln w="9525">
            <a:solidFill>
              <a:srgbClr val="86001A"/>
            </a:solidFill>
            <a:miter lim="800000"/>
            <a:headEnd/>
            <a:tailEnd/>
          </a:ln>
          <a:effectLst>
            <a:outerShdw blurRad="40000" dist="23000" dir="5400000" rotWithShape="0">
              <a:srgbClr val="000000">
                <a:alpha val="34999"/>
              </a:srgbClr>
            </a:outerShdw>
          </a:effectLst>
        </p:spPr>
        <p:txBody>
          <a:bodyPr anchor="ctr"/>
          <a:lstStyle/>
          <a:p>
            <a:pPr algn="ctr"/>
            <a:endParaRPr lang="en-US" sz="1400" b="1">
              <a:solidFill>
                <a:srgbClr val="FFFFFF"/>
              </a:solidFill>
              <a:latin typeface="Myriad Pro Cond" charset="0"/>
            </a:endParaRPr>
          </a:p>
        </p:txBody>
      </p:sp>
      <p:sp>
        <p:nvSpPr>
          <p:cNvPr id="79" name="Down Arrow 78"/>
          <p:cNvSpPr>
            <a:spLocks/>
          </p:cNvSpPr>
          <p:nvPr/>
        </p:nvSpPr>
        <p:spPr bwMode="auto">
          <a:xfrm>
            <a:off x="4657725" y="6069004"/>
            <a:ext cx="209550" cy="198437"/>
          </a:xfrm>
          <a:prstGeom prst="downArrow">
            <a:avLst>
              <a:gd name="adj1" fmla="val 50000"/>
              <a:gd name="adj2" fmla="val 57421"/>
            </a:avLst>
          </a:prstGeom>
          <a:gradFill rotWithShape="1">
            <a:gsLst>
              <a:gs pos="0">
                <a:srgbClr val="880000">
                  <a:alpha val="93999"/>
                </a:srgbClr>
              </a:gs>
              <a:gs pos="50000">
                <a:srgbClr val="C50000">
                  <a:alpha val="71999"/>
                </a:srgbClr>
              </a:gs>
              <a:gs pos="100000">
                <a:srgbClr val="EA0000">
                  <a:alpha val="50000"/>
                </a:srgbClr>
              </a:gs>
            </a:gsLst>
            <a:lin ang="16200000" scaled="1"/>
          </a:gradFill>
          <a:ln w="9525">
            <a:solidFill>
              <a:srgbClr val="86001A"/>
            </a:solidFill>
            <a:miter lim="800000"/>
            <a:headEnd/>
            <a:tailEnd/>
          </a:ln>
          <a:effectLst>
            <a:outerShdw blurRad="40000" dist="23000" dir="5400000" rotWithShape="0">
              <a:srgbClr val="000000">
                <a:alpha val="34999"/>
              </a:srgbClr>
            </a:outerShdw>
          </a:effectLst>
        </p:spPr>
        <p:txBody>
          <a:bodyPr anchor="ctr"/>
          <a:lstStyle/>
          <a:p>
            <a:pPr algn="ctr"/>
            <a:endParaRPr lang="en-US" sz="1400" b="1">
              <a:solidFill>
                <a:srgbClr val="FFFFFF"/>
              </a:solidFill>
              <a:latin typeface="Myriad Pro Cond" charset="0"/>
            </a:endParaRPr>
          </a:p>
        </p:txBody>
      </p:sp>
      <p:sp>
        <p:nvSpPr>
          <p:cNvPr id="84" name="Rectangle 7"/>
          <p:cNvSpPr>
            <a:spLocks/>
          </p:cNvSpPr>
          <p:nvPr/>
        </p:nvSpPr>
        <p:spPr bwMode="auto">
          <a:xfrm>
            <a:off x="3722688" y="3811588"/>
            <a:ext cx="207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b="1">
                <a:solidFill>
                  <a:srgbClr val="005D9C"/>
                </a:solidFill>
                <a:latin typeface="Myriad Pro Cond" charset="0"/>
              </a:rPr>
              <a:t>Connect all cables to terminal</a:t>
            </a:r>
            <a:endParaRPr lang="en-US" sz="1400" b="1">
              <a:latin typeface="Myriad Pro Cond" charset="0"/>
            </a:endParaRPr>
          </a:p>
        </p:txBody>
      </p:sp>
      <p:sp>
        <p:nvSpPr>
          <p:cNvPr id="85" name="Down Arrow 84"/>
          <p:cNvSpPr>
            <a:spLocks/>
          </p:cNvSpPr>
          <p:nvPr/>
        </p:nvSpPr>
        <p:spPr bwMode="auto">
          <a:xfrm>
            <a:off x="4657725" y="4170363"/>
            <a:ext cx="209550" cy="198437"/>
          </a:xfrm>
          <a:prstGeom prst="downArrow">
            <a:avLst>
              <a:gd name="adj1" fmla="val 50000"/>
              <a:gd name="adj2" fmla="val 57421"/>
            </a:avLst>
          </a:prstGeom>
          <a:gradFill rotWithShape="1">
            <a:gsLst>
              <a:gs pos="0">
                <a:srgbClr val="880000">
                  <a:alpha val="93999"/>
                </a:srgbClr>
              </a:gs>
              <a:gs pos="50000">
                <a:srgbClr val="C50000">
                  <a:alpha val="71999"/>
                </a:srgbClr>
              </a:gs>
              <a:gs pos="100000">
                <a:srgbClr val="EA0000">
                  <a:alpha val="50000"/>
                </a:srgbClr>
              </a:gs>
            </a:gsLst>
            <a:lin ang="16200000" scaled="1"/>
          </a:gradFill>
          <a:ln w="9525">
            <a:solidFill>
              <a:srgbClr val="86001A"/>
            </a:solidFill>
            <a:miter lim="800000"/>
            <a:headEnd/>
            <a:tailEnd/>
          </a:ln>
          <a:effectLst>
            <a:outerShdw blurRad="40000" dist="23000" dir="5400000" rotWithShape="0">
              <a:srgbClr val="000000">
                <a:alpha val="34999"/>
              </a:srgbClr>
            </a:outerShdw>
          </a:effectLst>
        </p:spPr>
        <p:txBody>
          <a:bodyPr anchor="ctr"/>
          <a:lstStyle/>
          <a:p>
            <a:pPr algn="ctr"/>
            <a:endParaRPr lang="en-US" sz="1400" b="1">
              <a:solidFill>
                <a:srgbClr val="FFFFFF"/>
              </a:solidFill>
              <a:latin typeface="Myriad Pro Cond" charset="0"/>
            </a:endParaRPr>
          </a:p>
        </p:txBody>
      </p:sp>
      <p:sp>
        <p:nvSpPr>
          <p:cNvPr id="86" name="Rectangle 85"/>
          <p:cNvSpPr/>
          <p:nvPr/>
        </p:nvSpPr>
        <p:spPr>
          <a:xfrm>
            <a:off x="5556250" y="1614488"/>
            <a:ext cx="3200400" cy="356251"/>
          </a:xfrm>
          <a:prstGeom prst="rect">
            <a:avLst/>
          </a:prstGeom>
          <a:solidFill>
            <a:schemeClr val="bg1">
              <a:lumMod val="85000"/>
              <a:alpha val="42000"/>
            </a:schemeClr>
          </a:solidFill>
        </p:spPr>
        <p:txBody>
          <a:bodyPr>
            <a:spAutoFit/>
          </a:bodyPr>
          <a:lstStyle/>
          <a:p>
            <a:pPr>
              <a:lnSpc>
                <a:spcPct val="80000"/>
              </a:lnSpc>
              <a:buFontTx/>
              <a:buChar char="•"/>
              <a:defRPr/>
            </a:pPr>
            <a:r>
              <a:rPr lang="en-US" altLang="zh-CN" sz="1050" dirty="0">
                <a:solidFill>
                  <a:srgbClr val="535C69"/>
                </a:solidFill>
                <a:latin typeface="Myriad Pro" pitchFamily="34" charset="0"/>
                <a:ea typeface="宋体" pitchFamily="2" charset="-122"/>
                <a:cs typeface="+mn-cs"/>
              </a:rPr>
              <a:t>Recommend a good installer. Clients can be put off with a brand by a bad installation alone.</a:t>
            </a:r>
          </a:p>
        </p:txBody>
      </p:sp>
      <p:cxnSp>
        <p:nvCxnSpPr>
          <p:cNvPr id="87" name="Straight Connector 86"/>
          <p:cNvCxnSpPr/>
          <p:nvPr/>
        </p:nvCxnSpPr>
        <p:spPr>
          <a:xfrm>
            <a:off x="6361113" y="1528763"/>
            <a:ext cx="573087" cy="85725"/>
          </a:xfrm>
          <a:prstGeom prst="line">
            <a:avLst/>
          </a:prstGeom>
          <a:ln w="190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88" name="Rectangle 87"/>
          <p:cNvSpPr/>
          <p:nvPr/>
        </p:nvSpPr>
        <p:spPr>
          <a:xfrm>
            <a:off x="5106988" y="2887663"/>
            <a:ext cx="3200400" cy="352425"/>
          </a:xfrm>
          <a:prstGeom prst="rect">
            <a:avLst/>
          </a:prstGeom>
          <a:solidFill>
            <a:schemeClr val="bg1">
              <a:lumMod val="85000"/>
              <a:alpha val="86000"/>
            </a:schemeClr>
          </a:solidFill>
        </p:spPr>
        <p:txBody>
          <a:bodyPr>
            <a:spAutoFit/>
          </a:bodyPr>
          <a:lstStyle/>
          <a:p>
            <a:pPr>
              <a:lnSpc>
                <a:spcPct val="80000"/>
              </a:lnSpc>
              <a:buFontTx/>
              <a:buChar char="•"/>
            </a:pPr>
            <a:r>
              <a:rPr lang="en-US" altLang="zh-CN" sz="1000">
                <a:solidFill>
                  <a:srgbClr val="222268"/>
                </a:solidFill>
                <a:latin typeface="Myriad Pro" charset="0"/>
              </a:rPr>
              <a:t>Inspect the wall – Don’t blindly hack a wall – inspect it so that you’d not ruin other equipment or cabling</a:t>
            </a:r>
          </a:p>
        </p:txBody>
      </p:sp>
      <p:cxnSp>
        <p:nvCxnSpPr>
          <p:cNvPr id="89" name="Straight Connector 88"/>
          <p:cNvCxnSpPr/>
          <p:nvPr/>
        </p:nvCxnSpPr>
        <p:spPr>
          <a:xfrm flipV="1">
            <a:off x="6646863" y="3240088"/>
            <a:ext cx="211137" cy="115887"/>
          </a:xfrm>
          <a:prstGeom prst="line">
            <a:avLst/>
          </a:prstGeom>
          <a:ln w="190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90" name="Rectangle 89"/>
          <p:cNvSpPr/>
          <p:nvPr/>
        </p:nvSpPr>
        <p:spPr>
          <a:xfrm>
            <a:off x="266700" y="4575175"/>
            <a:ext cx="3200400" cy="482600"/>
          </a:xfrm>
          <a:prstGeom prst="rect">
            <a:avLst/>
          </a:prstGeom>
          <a:solidFill>
            <a:schemeClr val="bg1">
              <a:lumMod val="85000"/>
              <a:alpha val="42000"/>
            </a:schemeClr>
          </a:solidFill>
        </p:spPr>
        <p:txBody>
          <a:bodyPr>
            <a:spAutoFit/>
          </a:bodyPr>
          <a:lstStyle/>
          <a:p>
            <a:pPr>
              <a:lnSpc>
                <a:spcPct val="80000"/>
              </a:lnSpc>
              <a:buFontTx/>
              <a:buChar char="•"/>
            </a:pPr>
            <a:r>
              <a:rPr lang="en-US" altLang="zh-CN" sz="1000">
                <a:solidFill>
                  <a:srgbClr val="222268"/>
                </a:solidFill>
                <a:latin typeface="Myriad Pro" charset="0"/>
              </a:rPr>
              <a:t>Test network connection – This is important, don’t install the terminal  and then test it because it’d give you trouble if the connection is not working. </a:t>
            </a:r>
          </a:p>
        </p:txBody>
      </p:sp>
      <p:cxnSp>
        <p:nvCxnSpPr>
          <p:cNvPr id="91" name="Straight Connector 90"/>
          <p:cNvCxnSpPr/>
          <p:nvPr/>
        </p:nvCxnSpPr>
        <p:spPr>
          <a:xfrm flipH="1" flipV="1">
            <a:off x="2765425" y="5057775"/>
            <a:ext cx="358775" cy="101600"/>
          </a:xfrm>
          <a:prstGeom prst="line">
            <a:avLst/>
          </a:prstGeom>
          <a:ln w="190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92" name="Rectangle 91"/>
          <p:cNvSpPr/>
          <p:nvPr/>
        </p:nvSpPr>
        <p:spPr>
          <a:xfrm>
            <a:off x="501650" y="5487988"/>
            <a:ext cx="3044825" cy="609600"/>
          </a:xfrm>
          <a:prstGeom prst="rect">
            <a:avLst/>
          </a:prstGeom>
          <a:solidFill>
            <a:schemeClr val="bg1">
              <a:lumMod val="85000"/>
              <a:alpha val="42000"/>
            </a:schemeClr>
          </a:solidFill>
        </p:spPr>
        <p:txBody>
          <a:bodyPr>
            <a:spAutoFit/>
          </a:bodyPr>
          <a:lstStyle/>
          <a:p>
            <a:pPr>
              <a:lnSpc>
                <a:spcPct val="80000"/>
              </a:lnSpc>
              <a:buFontTx/>
              <a:buChar char="•"/>
            </a:pPr>
            <a:r>
              <a:rPr lang="en-US" altLang="zh-CN" sz="1000" dirty="0">
                <a:solidFill>
                  <a:srgbClr val="222268"/>
                </a:solidFill>
                <a:latin typeface="Myriad Pro" charset="0"/>
              </a:rPr>
              <a:t>Mount reader on the wall – You can opt to use an enclosure for better protection.</a:t>
            </a:r>
          </a:p>
          <a:p>
            <a:pPr>
              <a:lnSpc>
                <a:spcPct val="80000"/>
              </a:lnSpc>
              <a:buFontTx/>
              <a:buChar char="•"/>
            </a:pPr>
            <a:r>
              <a:rPr lang="en-US" altLang="zh-CN" sz="1000" dirty="0">
                <a:solidFill>
                  <a:srgbClr val="222268"/>
                </a:solidFill>
                <a:latin typeface="Myriad Pro" charset="0"/>
              </a:rPr>
              <a:t>Explain on the two types of wall plate and in what condition it’s supposed to be used.  </a:t>
            </a:r>
          </a:p>
        </p:txBody>
      </p:sp>
      <p:cxnSp>
        <p:nvCxnSpPr>
          <p:cNvPr id="93" name="Straight Connector 92"/>
          <p:cNvCxnSpPr>
            <a:endCxn id="71" idx="1"/>
          </p:cNvCxnSpPr>
          <p:nvPr/>
        </p:nvCxnSpPr>
        <p:spPr>
          <a:xfrm>
            <a:off x="3581400" y="5732463"/>
            <a:ext cx="287338" cy="60325"/>
          </a:xfrm>
          <a:prstGeom prst="line">
            <a:avLst/>
          </a:prstGeom>
          <a:ln w="190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94" name="Rectangle 93"/>
          <p:cNvSpPr/>
          <p:nvPr/>
        </p:nvSpPr>
        <p:spPr>
          <a:xfrm>
            <a:off x="5878513" y="5892800"/>
            <a:ext cx="2225675" cy="609600"/>
          </a:xfrm>
          <a:prstGeom prst="rect">
            <a:avLst/>
          </a:prstGeom>
          <a:solidFill>
            <a:schemeClr val="bg1">
              <a:lumMod val="85000"/>
              <a:alpha val="88000"/>
            </a:schemeClr>
          </a:solidFill>
        </p:spPr>
        <p:txBody>
          <a:bodyPr>
            <a:spAutoFit/>
          </a:bodyPr>
          <a:lstStyle/>
          <a:p>
            <a:pPr>
              <a:lnSpc>
                <a:spcPct val="80000"/>
              </a:lnSpc>
              <a:buFontTx/>
              <a:buChar char="•"/>
            </a:pPr>
            <a:r>
              <a:rPr lang="en-US" altLang="zh-CN" sz="1000">
                <a:solidFill>
                  <a:srgbClr val="222268"/>
                </a:solidFill>
                <a:latin typeface="Myriad Pro" charset="0"/>
              </a:rPr>
              <a:t>Connect door accessories – test the whole system and make sure that you conduct a clean installation -conceal the cables appropriately. </a:t>
            </a:r>
          </a:p>
        </p:txBody>
      </p:sp>
      <p:cxnSp>
        <p:nvCxnSpPr>
          <p:cNvPr id="95" name="Straight Connector 94"/>
          <p:cNvCxnSpPr>
            <a:endCxn id="94" idx="1"/>
          </p:cNvCxnSpPr>
          <p:nvPr/>
        </p:nvCxnSpPr>
        <p:spPr>
          <a:xfrm flipV="1">
            <a:off x="5529263" y="6197600"/>
            <a:ext cx="349250" cy="171450"/>
          </a:xfrm>
          <a:prstGeom prst="line">
            <a:avLst/>
          </a:prstGeom>
          <a:ln w="1905">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770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500"/>
                                        <p:tgtEl>
                                          <p:spTgt spid="6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up)">
                                      <p:cBhvr>
                                        <p:cTn id="19" dur="500"/>
                                        <p:tgtEl>
                                          <p:spTgt spid="7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up)">
                                      <p:cBhvr>
                                        <p:cTn id="23" dur="500"/>
                                        <p:tgtEl>
                                          <p:spTgt spid="6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500"/>
                                        <p:tgtEl>
                                          <p:spTgt spid="7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up)">
                                      <p:cBhvr>
                                        <p:cTn id="31" dur="500"/>
                                        <p:tgtEl>
                                          <p:spTgt spid="6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up)">
                                      <p:cBhvr>
                                        <p:cTn id="35" dur="500"/>
                                        <p:tgtEl>
                                          <p:spTgt spid="76"/>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up)">
                                      <p:cBhvr>
                                        <p:cTn id="39" dur="500"/>
                                        <p:tgtEl>
                                          <p:spTgt spid="84"/>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up)">
                                      <p:cBhvr>
                                        <p:cTn id="43" dur="500"/>
                                        <p:tgtEl>
                                          <p:spTgt spid="85"/>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up)">
                                      <p:cBhvr>
                                        <p:cTn id="47" dur="500"/>
                                        <p:tgtEl>
                                          <p:spTgt spid="6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up)">
                                      <p:cBhvr>
                                        <p:cTn id="51" dur="500"/>
                                        <p:tgtEl>
                                          <p:spTgt spid="77"/>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up)">
                                      <p:cBhvr>
                                        <p:cTn id="55" dur="500"/>
                                        <p:tgtEl>
                                          <p:spTgt spid="7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up)">
                                      <p:cBhvr>
                                        <p:cTn id="59" dur="500"/>
                                        <p:tgtEl>
                                          <p:spTgt spid="78"/>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up)">
                                      <p:cBhvr>
                                        <p:cTn id="67" dur="500"/>
                                        <p:tgtEl>
                                          <p:spTgt spid="7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wipe(up)">
                                      <p:cBhvr>
                                        <p:cTn id="71" dur="500"/>
                                        <p:tgtEl>
                                          <p:spTgt spid="7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500"/>
                                        <p:tgtEl>
                                          <p:spTgt spid="86"/>
                                        </p:tgtEl>
                                      </p:cBhvr>
                                    </p:animEffect>
                                  </p:childTnLst>
                                  <p:subTnLst>
                                    <p:set>
                                      <p:cBhvr override="childStyle">
                                        <p:cTn dur="1" fill="hold" display="0" masterRel="nextClick" afterEffect="1"/>
                                        <p:tgtEl>
                                          <p:spTgt spid="86"/>
                                        </p:tgtEl>
                                        <p:attrNameLst>
                                          <p:attrName>style.visibility</p:attrName>
                                        </p:attrNameLst>
                                      </p:cBhvr>
                                      <p:to>
                                        <p:strVal val="hidden"/>
                                      </p:to>
                                    </p:set>
                                  </p:subTnLst>
                                </p:cTn>
                              </p:par>
                              <p:par>
                                <p:cTn id="77" presetID="10" presetClass="entr" presetSubtype="0" fill="hold"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500"/>
                                        <p:tgtEl>
                                          <p:spTgt spid="87"/>
                                        </p:tgtEl>
                                      </p:cBhvr>
                                    </p:animEffect>
                                  </p:childTnLst>
                                  <p:subTnLst>
                                    <p:set>
                                      <p:cBhvr override="childStyle">
                                        <p:cTn dur="1" fill="hold" display="0" masterRel="nextClick" afterEffect="1"/>
                                        <p:tgtEl>
                                          <p:spTgt spid="87"/>
                                        </p:tgtEl>
                                        <p:attrNameLst>
                                          <p:attrName>style.visibility</p:attrName>
                                        </p:attrNameLst>
                                      </p:cBhvr>
                                      <p:to>
                                        <p:strVal val="hidden"/>
                                      </p:to>
                                    </p:set>
                                  </p:sub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fade">
                                      <p:cBhvr>
                                        <p:cTn id="84" dur="500"/>
                                        <p:tgtEl>
                                          <p:spTgt spid="88"/>
                                        </p:tgtEl>
                                      </p:cBhvr>
                                    </p:animEffect>
                                  </p:childTnLst>
                                  <p:subTnLst>
                                    <p:set>
                                      <p:cBhvr override="childStyle">
                                        <p:cTn dur="1" fill="hold" display="0" masterRel="nextClick" afterEffect="1"/>
                                        <p:tgtEl>
                                          <p:spTgt spid="88"/>
                                        </p:tgtEl>
                                        <p:attrNameLst>
                                          <p:attrName>style.visibility</p:attrName>
                                        </p:attrNameLst>
                                      </p:cBhvr>
                                      <p:to>
                                        <p:strVal val="hidden"/>
                                      </p:to>
                                    </p:set>
                                  </p:subTnLst>
                                </p:cTn>
                              </p:par>
                              <p:par>
                                <p:cTn id="85" presetID="10" presetClass="entr" presetSubtype="0" fill="hold" nodeType="with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fade">
                                      <p:cBhvr>
                                        <p:cTn id="87" dur="5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0"/>
                                        </p:tgtEl>
                                        <p:attrNameLst>
                                          <p:attrName>style.visibility</p:attrName>
                                        </p:attrNameLst>
                                      </p:cBhvr>
                                      <p:to>
                                        <p:strVal val="visible"/>
                                      </p:to>
                                    </p:set>
                                    <p:animEffect transition="in" filter="fade">
                                      <p:cBhvr>
                                        <p:cTn id="92" dur="500"/>
                                        <p:tgtEl>
                                          <p:spTgt spid="90"/>
                                        </p:tgtEl>
                                      </p:cBhvr>
                                    </p:animEffect>
                                  </p:childTnLst>
                                  <p:subTnLst>
                                    <p:set>
                                      <p:cBhvr override="childStyle">
                                        <p:cTn dur="1" fill="hold" display="0" masterRel="nextClick" afterEffect="1"/>
                                        <p:tgtEl>
                                          <p:spTgt spid="90"/>
                                        </p:tgtEl>
                                        <p:attrNameLst>
                                          <p:attrName>style.visibility</p:attrName>
                                        </p:attrNameLst>
                                      </p:cBhvr>
                                      <p:to>
                                        <p:strVal val="hidden"/>
                                      </p:to>
                                    </p:set>
                                  </p:subTnLst>
                                </p:cTn>
                              </p:par>
                              <p:par>
                                <p:cTn id="93" presetID="10" presetClass="entr" presetSubtype="0" fill="hold" nodeType="withEffect">
                                  <p:stCondLst>
                                    <p:cond delay="0"/>
                                  </p:stCondLst>
                                  <p:childTnLst>
                                    <p:set>
                                      <p:cBhvr>
                                        <p:cTn id="94" dur="1" fill="hold">
                                          <p:stCondLst>
                                            <p:cond delay="0"/>
                                          </p:stCondLst>
                                        </p:cTn>
                                        <p:tgtEl>
                                          <p:spTgt spid="91"/>
                                        </p:tgtEl>
                                        <p:attrNameLst>
                                          <p:attrName>style.visibility</p:attrName>
                                        </p:attrNameLst>
                                      </p:cBhvr>
                                      <p:to>
                                        <p:strVal val="visible"/>
                                      </p:to>
                                    </p:set>
                                    <p:animEffect transition="in" filter="fade">
                                      <p:cBhvr>
                                        <p:cTn id="95" dur="500"/>
                                        <p:tgtEl>
                                          <p:spTgt spid="91"/>
                                        </p:tgtEl>
                                      </p:cBhvr>
                                    </p:animEffect>
                                  </p:childTnLst>
                                  <p:subTnLst>
                                    <p:set>
                                      <p:cBhvr override="childStyle">
                                        <p:cTn dur="1" fill="hold" display="0" masterRel="nextClick" afterEffect="1"/>
                                        <p:tgtEl>
                                          <p:spTgt spid="91"/>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fade">
                                      <p:cBhvr>
                                        <p:cTn id="100" dur="500"/>
                                        <p:tgtEl>
                                          <p:spTgt spid="92"/>
                                        </p:tgtEl>
                                      </p:cBhvr>
                                    </p:animEffect>
                                  </p:childTnLst>
                                  <p:subTnLst>
                                    <p:set>
                                      <p:cBhvr override="childStyle">
                                        <p:cTn dur="1" fill="hold" display="0" masterRel="nextClick" afterEffect="1"/>
                                        <p:tgtEl>
                                          <p:spTgt spid="92"/>
                                        </p:tgtEl>
                                        <p:attrNameLst>
                                          <p:attrName>style.visibility</p:attrName>
                                        </p:attrNameLst>
                                      </p:cBhvr>
                                      <p:to>
                                        <p:strVal val="hidden"/>
                                      </p:to>
                                    </p:set>
                                  </p:subTnLst>
                                </p:cTn>
                              </p:par>
                              <p:par>
                                <p:cTn id="101" presetID="10" presetClass="entr" presetSubtype="0" fill="hold" nodeType="withEffect">
                                  <p:stCondLst>
                                    <p:cond delay="0"/>
                                  </p:stCondLst>
                                  <p:childTnLst>
                                    <p:set>
                                      <p:cBhvr>
                                        <p:cTn id="102" dur="1" fill="hold">
                                          <p:stCondLst>
                                            <p:cond delay="0"/>
                                          </p:stCondLst>
                                        </p:cTn>
                                        <p:tgtEl>
                                          <p:spTgt spid="93"/>
                                        </p:tgtEl>
                                        <p:attrNameLst>
                                          <p:attrName>style.visibility</p:attrName>
                                        </p:attrNameLst>
                                      </p:cBhvr>
                                      <p:to>
                                        <p:strVal val="visible"/>
                                      </p:to>
                                    </p:set>
                                    <p:animEffect transition="in" filter="fade">
                                      <p:cBhvr>
                                        <p:cTn id="103" dur="500"/>
                                        <p:tgtEl>
                                          <p:spTgt spid="93"/>
                                        </p:tgtEl>
                                      </p:cBhvr>
                                    </p:animEffect>
                                  </p:childTnLst>
                                  <p:subTnLst>
                                    <p:set>
                                      <p:cBhvr override="childStyle">
                                        <p:cTn dur="1" fill="hold" display="0" masterRel="nextClick" afterEffect="1"/>
                                        <p:tgtEl>
                                          <p:spTgt spid="93"/>
                                        </p:tgtEl>
                                        <p:attrNameLst>
                                          <p:attrName>style.visibility</p:attrName>
                                        </p:attrNameLst>
                                      </p:cBhvr>
                                      <p:to>
                                        <p:strVal val="hidden"/>
                                      </p:to>
                                    </p:set>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94"/>
                                        </p:tgtEl>
                                        <p:attrNameLst>
                                          <p:attrName>style.visibility</p:attrName>
                                        </p:attrNameLst>
                                      </p:cBhvr>
                                      <p:to>
                                        <p:strVal val="visible"/>
                                      </p:to>
                                    </p:set>
                                    <p:animEffect transition="in" filter="fade">
                                      <p:cBhvr>
                                        <p:cTn id="108" dur="500"/>
                                        <p:tgtEl>
                                          <p:spTgt spid="94"/>
                                        </p:tgtEl>
                                      </p:cBhvr>
                                    </p:animEffect>
                                  </p:childTnLst>
                                </p:cTn>
                              </p:par>
                              <p:par>
                                <p:cTn id="109" presetID="10" presetClass="entr" presetSubtype="0" fill="hold" nodeType="with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fade">
                                      <p:cBhvr>
                                        <p:cTn id="11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P spid="73" grpId="0" animBg="1"/>
      <p:bldP spid="74" grpId="0" animBg="1"/>
      <p:bldP spid="75" grpId="0" animBg="1"/>
      <p:bldP spid="76" grpId="0" animBg="1"/>
      <p:bldP spid="77" grpId="0" animBg="1"/>
      <p:bldP spid="78" grpId="0" animBg="1"/>
      <p:bldP spid="79" grpId="0" animBg="1"/>
      <p:bldP spid="84" grpId="0"/>
      <p:bldP spid="85" grpId="0" animBg="1"/>
      <p:bldP spid="86" grpId="0" animBg="1"/>
      <p:bldP spid="88" grpId="0" animBg="1"/>
      <p:bldP spid="90" grpId="0" animBg="1"/>
      <p:bldP spid="92" grpId="0" animBg="1"/>
      <p:bldP spid="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gu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58628" y="3216820"/>
            <a:ext cx="5047515" cy="36411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descr="TCMS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248" y="2264151"/>
            <a:ext cx="4256408" cy="1926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1239294" y="1371599"/>
            <a:ext cx="7239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3200" b="1" dirty="0">
                <a:solidFill>
                  <a:srgbClr val="9E201E"/>
                </a:solidFill>
                <a:latin typeface="Cambria" charset="0"/>
                <a:ea typeface="Kozuka Gothic Pro M" charset="0"/>
                <a:cs typeface="Kozuka Gothic Pro M" charset="0"/>
              </a:rPr>
              <a:t>TCMS V2 </a:t>
            </a:r>
          </a:p>
          <a:p>
            <a:pPr eaLnBrk="1" hangingPunct="1"/>
            <a:r>
              <a:rPr lang="en-US" sz="2000" dirty="0">
                <a:solidFill>
                  <a:schemeClr val="bg1">
                    <a:lumMod val="50000"/>
                  </a:schemeClr>
                </a:solidFill>
                <a:latin typeface="Cambria" charset="0"/>
                <a:ea typeface="Kozuka Gothic Pro M" charset="0"/>
                <a:cs typeface="Kozuka Gothic Pro M" charset="0"/>
              </a:rPr>
              <a:t>The Soul of the FingerTec system</a:t>
            </a:r>
          </a:p>
        </p:txBody>
      </p:sp>
      <p:sp>
        <p:nvSpPr>
          <p:cNvPr id="8"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
        <p:nvSpPr>
          <p:cNvPr id="7" name="Rectangle 6"/>
          <p:cNvSpPr/>
          <p:nvPr/>
        </p:nvSpPr>
        <p:spPr>
          <a:xfrm>
            <a:off x="5432698" y="1959351"/>
            <a:ext cx="3652837" cy="609600"/>
          </a:xfrm>
          <a:prstGeom prst="rect">
            <a:avLst/>
          </a:prstGeom>
          <a:solidFill>
            <a:schemeClr val="bg1">
              <a:lumMod val="85000"/>
              <a:alpha val="42000"/>
            </a:schemeClr>
          </a:solidFill>
        </p:spPr>
        <p:txBody>
          <a:bodyPr>
            <a:spAutoFit/>
          </a:bodyPr>
          <a:lstStyle/>
          <a:p>
            <a:pPr marL="63500" indent="-63500">
              <a:lnSpc>
                <a:spcPct val="80000"/>
              </a:lnSpc>
              <a:buFontTx/>
              <a:buChar char="•"/>
            </a:pPr>
            <a:r>
              <a:rPr lang="en-US" altLang="zh-CN" sz="1000" dirty="0">
                <a:solidFill>
                  <a:srgbClr val="666699"/>
                </a:solidFill>
                <a:latin typeface="Myriad Pro" charset="0"/>
              </a:rPr>
              <a:t>Elaborate on the features important in TCMS V2 – vital for time attendance. </a:t>
            </a:r>
          </a:p>
          <a:p>
            <a:pPr marL="63500" indent="-63500">
              <a:lnSpc>
                <a:spcPct val="80000"/>
              </a:lnSpc>
              <a:buFontTx/>
              <a:buChar char="•"/>
            </a:pPr>
            <a:r>
              <a:rPr lang="en-US" altLang="zh-CN" sz="1000" dirty="0">
                <a:solidFill>
                  <a:srgbClr val="666699"/>
                </a:solidFill>
                <a:latin typeface="Myriad Pro" charset="0"/>
              </a:rPr>
              <a:t>Urge them to come for a full TCMS v2 training to maximize the use of the software for the benefits of the company.</a:t>
            </a:r>
          </a:p>
        </p:txBody>
      </p:sp>
    </p:spTree>
    <p:extLst>
      <p:ext uri="{BB962C8B-B14F-4D97-AF65-F5344CB8AC3E}">
        <p14:creationId xmlns:p14="http://schemas.microsoft.com/office/powerpoint/2010/main" val="243968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83402"/>
            <a:ext cx="9144001" cy="426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283694" y="1531404"/>
            <a:ext cx="7239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3200" b="1" dirty="0" err="1" smtClean="0">
                <a:solidFill>
                  <a:srgbClr val="9E201E"/>
                </a:solidFill>
                <a:latin typeface="Cambria" charset="0"/>
                <a:ea typeface="Kozuka Gothic Pro M" charset="0"/>
                <a:cs typeface="Kozuka Gothic Pro M" charset="0"/>
              </a:rPr>
              <a:t>TimeTec</a:t>
            </a:r>
            <a:endParaRPr lang="en-US" sz="3200" b="1" dirty="0" smtClean="0">
              <a:solidFill>
                <a:srgbClr val="9E201E"/>
              </a:solidFill>
              <a:latin typeface="Cambria" charset="0"/>
              <a:ea typeface="Kozuka Gothic Pro M" charset="0"/>
              <a:cs typeface="Kozuka Gothic Pro M" charset="0"/>
            </a:endParaRPr>
          </a:p>
          <a:p>
            <a:pPr eaLnBrk="1" hangingPunct="1"/>
            <a:r>
              <a:rPr lang="en-US" sz="2000" dirty="0" smtClean="0">
                <a:solidFill>
                  <a:schemeClr val="tx1">
                    <a:lumMod val="50000"/>
                    <a:lumOff val="50000"/>
                  </a:schemeClr>
                </a:solidFill>
                <a:latin typeface="Cambria" charset="0"/>
                <a:ea typeface="Kozuka Gothic Pro M" charset="0"/>
                <a:cs typeface="Kozuka Gothic Pro M" charset="0"/>
              </a:rPr>
              <a:t>The Web-based Attendance Solution</a:t>
            </a:r>
            <a:endParaRPr lang="en-US" sz="2000" dirty="0">
              <a:solidFill>
                <a:schemeClr val="tx1">
                  <a:lumMod val="50000"/>
                  <a:lumOff val="50000"/>
                </a:schemeClr>
              </a:solidFill>
              <a:latin typeface="Cambria" charset="0"/>
              <a:ea typeface="Kozuka Gothic Pro M" charset="0"/>
              <a:cs typeface="Kozuka Gothic Pro M" charset="0"/>
            </a:endParaRPr>
          </a:p>
        </p:txBody>
      </p:sp>
      <p:sp>
        <p:nvSpPr>
          <p:cNvPr id="6"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
        <p:nvSpPr>
          <p:cNvPr id="5" name="Rectangle 4"/>
          <p:cNvSpPr/>
          <p:nvPr/>
        </p:nvSpPr>
        <p:spPr>
          <a:xfrm>
            <a:off x="5432698" y="1959351"/>
            <a:ext cx="3652837" cy="589905"/>
          </a:xfrm>
          <a:prstGeom prst="rect">
            <a:avLst/>
          </a:prstGeom>
          <a:solidFill>
            <a:schemeClr val="bg1">
              <a:lumMod val="85000"/>
              <a:alpha val="42000"/>
            </a:schemeClr>
          </a:solidFill>
        </p:spPr>
        <p:txBody>
          <a:bodyPr>
            <a:spAutoFit/>
          </a:bodyPr>
          <a:lstStyle/>
          <a:p>
            <a:pPr marL="63500" indent="-63500">
              <a:lnSpc>
                <a:spcPct val="80000"/>
              </a:lnSpc>
              <a:buFontTx/>
              <a:buChar char="•"/>
            </a:pPr>
            <a:r>
              <a:rPr lang="en-US" altLang="zh-CN" sz="1000" dirty="0" smtClean="0">
                <a:solidFill>
                  <a:srgbClr val="666699"/>
                </a:solidFill>
                <a:latin typeface="Myriad Pro" charset="0"/>
              </a:rPr>
              <a:t>Introduce the web-based system as an online version of the TCMS V2, especially useful for branch management. </a:t>
            </a:r>
            <a:r>
              <a:rPr lang="en-US" altLang="zh-CN" sz="1000" dirty="0" err="1" smtClean="0">
                <a:solidFill>
                  <a:srgbClr val="666699"/>
                </a:solidFill>
                <a:latin typeface="Myriad Pro" charset="0"/>
              </a:rPr>
              <a:t>TimeTec</a:t>
            </a:r>
            <a:r>
              <a:rPr lang="en-US" altLang="zh-CN" sz="1000" dirty="0" smtClean="0">
                <a:solidFill>
                  <a:srgbClr val="666699"/>
                </a:solidFill>
                <a:latin typeface="Myriad Pro" charset="0"/>
              </a:rPr>
              <a:t> Mobile is also available for the iPhone/Android phones for those constantly on the go.</a:t>
            </a:r>
            <a:endParaRPr lang="en-US" altLang="zh-CN" sz="1000" dirty="0">
              <a:solidFill>
                <a:srgbClr val="666699"/>
              </a:solidFill>
              <a:latin typeface="Myriad Pro" charset="0"/>
            </a:endParaRPr>
          </a:p>
        </p:txBody>
      </p:sp>
    </p:spTree>
    <p:extLst>
      <p:ext uri="{BB962C8B-B14F-4D97-AF65-F5344CB8AC3E}">
        <p14:creationId xmlns:p14="http://schemas.microsoft.com/office/powerpoint/2010/main" val="156839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845" y="2668241"/>
            <a:ext cx="3157368" cy="331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
          <p:cNvSpPr txBox="1">
            <a:spLocks noChangeArrowheads="1"/>
          </p:cNvSpPr>
          <p:nvPr/>
        </p:nvSpPr>
        <p:spPr bwMode="auto">
          <a:xfrm>
            <a:off x="1231026" y="1518824"/>
            <a:ext cx="7399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3200" b="1" dirty="0" smtClean="0">
                <a:solidFill>
                  <a:srgbClr val="9E201E"/>
                </a:solidFill>
                <a:latin typeface="Cambria" charset="0"/>
                <a:ea typeface="Kozuka Gothic Pro M" charset="0"/>
                <a:cs typeface="Kozuka Gothic Pro M" charset="0"/>
              </a:rPr>
              <a:t>Face ID 3 Demonstration</a:t>
            </a:r>
            <a:endParaRPr lang="en-US" altLang="zh-CN" sz="3200" b="1" dirty="0">
              <a:solidFill>
                <a:srgbClr val="9E201E"/>
              </a:solidFill>
              <a:latin typeface="Cambria" charset="0"/>
              <a:ea typeface="Kozuka Gothic Pro M" charset="0"/>
              <a:cs typeface="Kozuka Gothic Pro M" charset="0"/>
            </a:endParaRPr>
          </a:p>
        </p:txBody>
      </p:sp>
      <p:sp>
        <p:nvSpPr>
          <p:cNvPr id="11" name="Text Box 10"/>
          <p:cNvSpPr txBox="1">
            <a:spLocks noChangeArrowheads="1"/>
          </p:cNvSpPr>
          <p:nvPr/>
        </p:nvSpPr>
        <p:spPr bwMode="auto">
          <a:xfrm>
            <a:off x="1252489" y="2043543"/>
            <a:ext cx="5380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2000" dirty="0">
                <a:solidFill>
                  <a:schemeClr val="tx1">
                    <a:lumMod val="50000"/>
                    <a:lumOff val="50000"/>
                  </a:schemeClr>
                </a:solidFill>
                <a:latin typeface="Cambria"/>
                <a:ea typeface="Kozuka Gothic Pro M" charset="0"/>
                <a:cs typeface="Cambria"/>
              </a:rPr>
              <a:t>Watch how FingerTec really makes things easy!</a:t>
            </a:r>
            <a:endParaRPr lang="en-US" altLang="zh-CN" sz="2000" dirty="0">
              <a:solidFill>
                <a:schemeClr val="tx1">
                  <a:lumMod val="50000"/>
                  <a:lumOff val="50000"/>
                </a:schemeClr>
              </a:solidFill>
              <a:latin typeface="Cambria"/>
              <a:ea typeface="Kozuka Gothic Pro M" charset="0"/>
              <a:cs typeface="Cambria"/>
            </a:endParaRPr>
          </a:p>
        </p:txBody>
      </p:sp>
      <p:pic>
        <p:nvPicPr>
          <p:cNvPr id="16" name="Picture 15" descr="faceid3-front.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3921" y="3861839"/>
            <a:ext cx="2364713" cy="2364713"/>
          </a:xfrm>
          <a:prstGeom prst="rect">
            <a:avLst/>
          </a:prstGeom>
        </p:spPr>
      </p:pic>
      <p:sp>
        <p:nvSpPr>
          <p:cNvPr id="8"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pic>
        <p:nvPicPr>
          <p:cNvPr id="13" name="Picture 9" descr="gal5"/>
          <p:cNvPicPr>
            <a:picLocks noChangeAspect="1" noChangeArrowheads="1"/>
          </p:cNvPicPr>
          <p:nvPr/>
        </p:nvPicPr>
        <p:blipFill rotWithShape="1">
          <a:blip r:embed="rId5">
            <a:extLst>
              <a:ext uri="{28A0092B-C50C-407E-A947-70E740481C1C}">
                <a14:useLocalDpi xmlns:a14="http://schemas.microsoft.com/office/drawing/2010/main" val="0"/>
              </a:ext>
            </a:extLst>
          </a:blip>
          <a:srcRect b="9450"/>
          <a:stretch/>
        </p:blipFill>
        <p:spPr bwMode="auto">
          <a:xfrm flipH="1">
            <a:off x="4571999" y="2838792"/>
            <a:ext cx="4394447" cy="40192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71176" y="2360849"/>
            <a:ext cx="4401361" cy="614784"/>
          </a:xfrm>
          <a:prstGeom prst="rect">
            <a:avLst/>
          </a:prstGeom>
          <a:solidFill>
            <a:schemeClr val="bg1">
              <a:lumMod val="85000"/>
              <a:alpha val="42000"/>
            </a:schemeClr>
          </a:solidFill>
        </p:spPr>
        <p:txBody>
          <a:bodyPr wrap="square">
            <a:spAutoFit/>
          </a:bodyPr>
          <a:lstStyle/>
          <a:p>
            <a:pPr marL="63500" indent="-63500">
              <a:lnSpc>
                <a:spcPct val="80000"/>
              </a:lnSpc>
              <a:buFontTx/>
              <a:buChar char="•"/>
              <a:defRPr/>
            </a:pPr>
            <a:r>
              <a:rPr lang="en-US" altLang="zh-CN" sz="1050" dirty="0">
                <a:solidFill>
                  <a:srgbClr val="666699"/>
                </a:solidFill>
                <a:latin typeface="Myriad Pro" pitchFamily="34" charset="0"/>
                <a:ea typeface="宋体" pitchFamily="2" charset="-122"/>
                <a:cs typeface="+mn-cs"/>
              </a:rPr>
              <a:t>Invite an audience to try and register. And then upload the templates to the software, to show transfer of data live. </a:t>
            </a:r>
          </a:p>
          <a:p>
            <a:pPr marL="63500" indent="-63500">
              <a:lnSpc>
                <a:spcPct val="80000"/>
              </a:lnSpc>
              <a:buFontTx/>
              <a:buChar char="•"/>
              <a:defRPr/>
            </a:pPr>
            <a:r>
              <a:rPr lang="en-US" altLang="zh-CN" sz="1050" dirty="0">
                <a:solidFill>
                  <a:srgbClr val="666699"/>
                </a:solidFill>
                <a:latin typeface="Myriad Pro" pitchFamily="34" charset="0"/>
                <a:ea typeface="宋体" pitchFamily="2" charset="-122"/>
                <a:cs typeface="+mn-cs"/>
              </a:rPr>
              <a:t>Prepare </a:t>
            </a:r>
            <a:r>
              <a:rPr lang="en-US" altLang="zh-CN" sz="1050" dirty="0" smtClean="0">
                <a:solidFill>
                  <a:srgbClr val="666699"/>
                </a:solidFill>
                <a:latin typeface="Myriad Pro" pitchFamily="34" charset="0"/>
                <a:ea typeface="宋体" pitchFamily="2" charset="-122"/>
                <a:cs typeface="+mn-cs"/>
              </a:rPr>
              <a:t>Face ID 3 </a:t>
            </a:r>
            <a:r>
              <a:rPr lang="en-US" altLang="zh-CN" sz="1050" dirty="0">
                <a:solidFill>
                  <a:srgbClr val="666699"/>
                </a:solidFill>
                <a:latin typeface="Myriad Pro" pitchFamily="34" charset="0"/>
                <a:ea typeface="宋体" pitchFamily="2" charset="-122"/>
                <a:cs typeface="+mn-cs"/>
              </a:rPr>
              <a:t>on a </a:t>
            </a:r>
            <a:r>
              <a:rPr lang="en-US" altLang="zh-CN" sz="1050" dirty="0" smtClean="0">
                <a:solidFill>
                  <a:srgbClr val="666699"/>
                </a:solidFill>
                <a:latin typeface="Myriad Pro" pitchFamily="34" charset="0"/>
                <a:ea typeface="宋体" pitchFamily="2" charset="-122"/>
              </a:rPr>
              <a:t>stand</a:t>
            </a:r>
            <a:r>
              <a:rPr lang="en-US" altLang="zh-CN" sz="1050" dirty="0" smtClean="0">
                <a:solidFill>
                  <a:srgbClr val="666699"/>
                </a:solidFill>
                <a:latin typeface="Myriad Pro" pitchFamily="34" charset="0"/>
                <a:ea typeface="宋体" pitchFamily="2" charset="-122"/>
                <a:cs typeface="+mn-cs"/>
              </a:rPr>
              <a:t> </a:t>
            </a:r>
            <a:r>
              <a:rPr lang="en-US" altLang="zh-CN" sz="1050" dirty="0">
                <a:solidFill>
                  <a:srgbClr val="666699"/>
                </a:solidFill>
                <a:latin typeface="Myriad Pro" pitchFamily="34" charset="0"/>
                <a:ea typeface="宋体" pitchFamily="2" charset="-122"/>
                <a:cs typeface="+mn-cs"/>
              </a:rPr>
              <a:t>and show how easy to </a:t>
            </a:r>
            <a:r>
              <a:rPr lang="en-US" altLang="zh-CN" sz="1050" dirty="0" smtClean="0">
                <a:solidFill>
                  <a:srgbClr val="666699"/>
                </a:solidFill>
                <a:latin typeface="Myriad Pro" pitchFamily="34" charset="0"/>
                <a:ea typeface="宋体" pitchFamily="2" charset="-122"/>
                <a:cs typeface="+mn-cs"/>
              </a:rPr>
              <a:t>use face recognition.</a:t>
            </a:r>
            <a:endParaRPr lang="en-US" altLang="zh-CN" sz="1050" dirty="0">
              <a:solidFill>
                <a:srgbClr val="666699"/>
              </a:solidFill>
              <a:latin typeface="Myriad Pro" pitchFamily="34" charset="0"/>
              <a:ea typeface="宋体" pitchFamily="2" charset="-122"/>
              <a:cs typeface="+mn-cs"/>
            </a:endParaRPr>
          </a:p>
        </p:txBody>
      </p:sp>
    </p:spTree>
    <p:extLst>
      <p:ext uri="{BB962C8B-B14F-4D97-AF65-F5344CB8AC3E}">
        <p14:creationId xmlns:p14="http://schemas.microsoft.com/office/powerpoint/2010/main" val="90351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033582" y="1322541"/>
            <a:ext cx="6110418" cy="11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3200" b="1" dirty="0">
                <a:solidFill>
                  <a:srgbClr val="9E201E"/>
                </a:solidFill>
                <a:latin typeface="Cambria"/>
                <a:ea typeface="Kozuka Gothic Pro M" charset="0"/>
                <a:cs typeface="Cambria"/>
              </a:rPr>
              <a:t>View Attendance &amp; Print Reports</a:t>
            </a:r>
            <a:endParaRPr lang="en-US" sz="3200" dirty="0">
              <a:solidFill>
                <a:srgbClr val="9E201E"/>
              </a:solidFill>
              <a:latin typeface="Cambria"/>
              <a:ea typeface="Kozuka Gothic Pro M" charset="0"/>
              <a:cs typeface="Cambria"/>
            </a:endParaRPr>
          </a:p>
        </p:txBody>
      </p:sp>
      <p:sp>
        <p:nvSpPr>
          <p:cNvPr id="5" name="Rectangle 1"/>
          <p:cNvSpPr>
            <a:spLocks noChangeArrowheads="1"/>
          </p:cNvSpPr>
          <p:nvPr/>
        </p:nvSpPr>
        <p:spPr bwMode="auto">
          <a:xfrm>
            <a:off x="3033582" y="2590599"/>
            <a:ext cx="55840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rgbClr val="535C69"/>
                </a:solidFill>
                <a:latin typeface="Cambria"/>
                <a:ea typeface="Kozuka Gothic Pro M" charset="0"/>
                <a:cs typeface="Cambria"/>
              </a:rPr>
              <a:t>It’s all easy with FingerTec &amp; the TCMS V2!</a:t>
            </a:r>
            <a:endParaRPr lang="en-US" altLang="zh-CN" sz="2000" dirty="0">
              <a:solidFill>
                <a:srgbClr val="535C69"/>
              </a:solidFill>
              <a:latin typeface="Cambria"/>
              <a:ea typeface="Kozuka Gothic Pro M" charset="0"/>
              <a:cs typeface="Cambria"/>
            </a:endParaRPr>
          </a:p>
        </p:txBody>
      </p:sp>
      <p:pic>
        <p:nvPicPr>
          <p:cNvPr id="7" name="Picture 11" descr="ga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42" y="1525480"/>
            <a:ext cx="3402774" cy="5332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770" y="3429529"/>
            <a:ext cx="3827148" cy="3213027"/>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
        <p:nvSpPr>
          <p:cNvPr id="10" name="Rectangle 9"/>
          <p:cNvSpPr/>
          <p:nvPr/>
        </p:nvSpPr>
        <p:spPr>
          <a:xfrm>
            <a:off x="3522461" y="3139016"/>
            <a:ext cx="4347047" cy="614784"/>
          </a:xfrm>
          <a:prstGeom prst="rect">
            <a:avLst/>
          </a:prstGeom>
          <a:solidFill>
            <a:schemeClr val="bg1">
              <a:lumMod val="85000"/>
              <a:alpha val="42000"/>
            </a:schemeClr>
          </a:solidFill>
        </p:spPr>
        <p:txBody>
          <a:bodyPr wrap="square">
            <a:spAutoFit/>
          </a:bodyPr>
          <a:lstStyle/>
          <a:p>
            <a:pPr marL="63500" indent="-63500">
              <a:lnSpc>
                <a:spcPct val="80000"/>
              </a:lnSpc>
              <a:buFontTx/>
              <a:buChar char="•"/>
              <a:defRPr/>
            </a:pPr>
            <a:r>
              <a:rPr lang="en-US" altLang="zh-CN" sz="1050" dirty="0">
                <a:solidFill>
                  <a:srgbClr val="666699"/>
                </a:solidFill>
                <a:latin typeface="Myriad Pro" pitchFamily="34" charset="0"/>
                <a:ea typeface="宋体" pitchFamily="2" charset="-122"/>
                <a:cs typeface="+mn-cs"/>
              </a:rPr>
              <a:t>Talk about Team Viewer and how it allows all users to check for their attendance online. </a:t>
            </a:r>
          </a:p>
          <a:p>
            <a:pPr marL="63500" indent="-63500">
              <a:lnSpc>
                <a:spcPct val="80000"/>
              </a:lnSpc>
              <a:buFontTx/>
              <a:buChar char="•"/>
              <a:defRPr/>
            </a:pPr>
            <a:r>
              <a:rPr lang="en-US" altLang="zh-CN" sz="1050" dirty="0">
                <a:solidFill>
                  <a:srgbClr val="666699"/>
                </a:solidFill>
                <a:latin typeface="Myriad Pro" pitchFamily="34" charset="0"/>
                <a:ea typeface="宋体" pitchFamily="2" charset="-122"/>
                <a:cs typeface="+mn-cs"/>
              </a:rPr>
              <a:t>Elaborate on the many types of reports offered by TCMS v2 and they could be kept in various forms </a:t>
            </a:r>
            <a:r>
              <a:rPr lang="en-US" altLang="zh-CN" sz="1050" dirty="0" err="1">
                <a:solidFill>
                  <a:srgbClr val="666699"/>
                </a:solidFill>
                <a:latin typeface="Myriad Pro" pitchFamily="34" charset="0"/>
                <a:ea typeface="宋体" pitchFamily="2" charset="-122"/>
                <a:cs typeface="+mn-cs"/>
              </a:rPr>
              <a:t>xls</a:t>
            </a:r>
            <a:r>
              <a:rPr lang="en-US" altLang="zh-CN" sz="1050" dirty="0">
                <a:solidFill>
                  <a:srgbClr val="666699"/>
                </a:solidFill>
                <a:latin typeface="Myriad Pro" pitchFamily="34" charset="0"/>
                <a:ea typeface="宋体" pitchFamily="2" charset="-122"/>
                <a:cs typeface="+mn-cs"/>
              </a:rPr>
              <a:t>, txt, </a:t>
            </a:r>
            <a:r>
              <a:rPr lang="en-US" altLang="zh-CN" sz="1050" dirty="0" err="1">
                <a:solidFill>
                  <a:srgbClr val="666699"/>
                </a:solidFill>
                <a:latin typeface="Myriad Pro" pitchFamily="34" charset="0"/>
                <a:ea typeface="宋体" pitchFamily="2" charset="-122"/>
                <a:cs typeface="+mn-cs"/>
              </a:rPr>
              <a:t>pdf</a:t>
            </a:r>
            <a:r>
              <a:rPr lang="en-US" altLang="zh-CN" sz="1050" dirty="0">
                <a:solidFill>
                  <a:srgbClr val="666699"/>
                </a:solidFill>
                <a:latin typeface="Myriad Pro" pitchFamily="34" charset="0"/>
                <a:ea typeface="宋体" pitchFamily="2" charset="-122"/>
                <a:cs typeface="+mn-cs"/>
              </a:rPr>
              <a:t>, etc.</a:t>
            </a:r>
          </a:p>
        </p:txBody>
      </p:sp>
    </p:spTree>
    <p:extLst>
      <p:ext uri="{BB962C8B-B14F-4D97-AF65-F5344CB8AC3E}">
        <p14:creationId xmlns:p14="http://schemas.microsoft.com/office/powerpoint/2010/main" val="164913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8"/>
          <p:cNvSpPr>
            <a:spLocks noChangeShapeType="1"/>
          </p:cNvSpPr>
          <p:nvPr/>
        </p:nvSpPr>
        <p:spPr bwMode="auto">
          <a:xfrm>
            <a:off x="1399505" y="2065414"/>
            <a:ext cx="0" cy="37153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 name="Picture 21" descr="ga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015" y="2294077"/>
            <a:ext cx="4216508" cy="45639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33993" y="1370036"/>
            <a:ext cx="7298063" cy="900291"/>
          </a:xfrm>
        </p:spPr>
        <p:txBody>
          <a:bodyPr>
            <a:normAutofit/>
          </a:bodyPr>
          <a:lstStyle/>
          <a:p>
            <a:r>
              <a:rPr lang="en-US" sz="3200" dirty="0" smtClean="0"/>
              <a:t>Frequently Asked Questions</a:t>
            </a:r>
            <a:endParaRPr lang="en-US" sz="3200" dirty="0"/>
          </a:p>
        </p:txBody>
      </p:sp>
      <p:sp>
        <p:nvSpPr>
          <p:cNvPr id="3" name="Content Placeholder 2"/>
          <p:cNvSpPr>
            <a:spLocks noGrp="1"/>
          </p:cNvSpPr>
          <p:nvPr>
            <p:ph idx="1"/>
          </p:nvPr>
        </p:nvSpPr>
        <p:spPr>
          <a:xfrm>
            <a:off x="1233993" y="2199118"/>
            <a:ext cx="4696287" cy="3581664"/>
          </a:xfrm>
        </p:spPr>
        <p:txBody>
          <a:bodyPr>
            <a:normAutofit/>
          </a:bodyPr>
          <a:lstStyle/>
          <a:p>
            <a:pPr>
              <a:spcBef>
                <a:spcPts val="200"/>
              </a:spcBef>
              <a:spcAft>
                <a:spcPts val="900"/>
              </a:spcAft>
              <a:buClr>
                <a:srgbClr val="FF0000"/>
              </a:buClr>
              <a:buSzPct val="200000"/>
            </a:pPr>
            <a:r>
              <a:rPr lang="en-US" sz="1800" dirty="0">
                <a:solidFill>
                  <a:srgbClr val="535C69"/>
                </a:solidFill>
              </a:rPr>
              <a:t>What kind of verification methods are available with the Face ID 3</a:t>
            </a:r>
            <a:r>
              <a:rPr lang="en-US" sz="1800" dirty="0" smtClean="0">
                <a:solidFill>
                  <a:srgbClr val="535C69"/>
                </a:solidFill>
              </a:rPr>
              <a:t>?</a:t>
            </a:r>
          </a:p>
          <a:p>
            <a:pPr>
              <a:spcBef>
                <a:spcPts val="200"/>
              </a:spcBef>
              <a:spcAft>
                <a:spcPts val="900"/>
              </a:spcAft>
              <a:buClr>
                <a:srgbClr val="FF0000"/>
              </a:buClr>
              <a:buSzPct val="200000"/>
            </a:pPr>
            <a:r>
              <a:rPr lang="en-US" sz="1800" dirty="0" smtClean="0">
                <a:solidFill>
                  <a:srgbClr val="535C69"/>
                </a:solidFill>
              </a:rPr>
              <a:t>Can the Face ID 3 be integrated with other terminals in a system?</a:t>
            </a:r>
          </a:p>
          <a:p>
            <a:pPr>
              <a:spcBef>
                <a:spcPts val="200"/>
              </a:spcBef>
              <a:spcAft>
                <a:spcPts val="900"/>
              </a:spcAft>
              <a:buClr>
                <a:srgbClr val="FF0000"/>
              </a:buClr>
              <a:buSzPct val="200000"/>
            </a:pPr>
            <a:r>
              <a:rPr lang="en-US" sz="1800" dirty="0" smtClean="0">
                <a:solidFill>
                  <a:srgbClr val="535C69"/>
                </a:solidFill>
              </a:rPr>
              <a:t>If I wear glasses during enrollment and not verification, will the Face ID 3 still recognize me?</a:t>
            </a:r>
          </a:p>
          <a:p>
            <a:pPr>
              <a:spcBef>
                <a:spcPts val="200"/>
              </a:spcBef>
              <a:spcAft>
                <a:spcPts val="900"/>
              </a:spcAft>
              <a:buClr>
                <a:srgbClr val="FF0000"/>
              </a:buClr>
              <a:buSzPct val="200000"/>
            </a:pPr>
            <a:r>
              <a:rPr lang="en-US" sz="1800" dirty="0">
                <a:solidFill>
                  <a:srgbClr val="535C69"/>
                </a:solidFill>
              </a:rPr>
              <a:t>In what format are the face templates stored?</a:t>
            </a:r>
          </a:p>
          <a:p>
            <a:pPr>
              <a:spcBef>
                <a:spcPts val="200"/>
              </a:spcBef>
              <a:spcAft>
                <a:spcPts val="900"/>
              </a:spcAft>
              <a:buClr>
                <a:srgbClr val="FF0000"/>
              </a:buClr>
              <a:buSzPct val="200000"/>
            </a:pPr>
            <a:r>
              <a:rPr lang="en-US" sz="1800" dirty="0">
                <a:solidFill>
                  <a:srgbClr val="535C69"/>
                </a:solidFill>
              </a:rPr>
              <a:t>Can the Face ID 3 verify in the dark?</a:t>
            </a:r>
          </a:p>
          <a:p>
            <a:pPr>
              <a:spcBef>
                <a:spcPts val="200"/>
              </a:spcBef>
              <a:buSzPct val="200000"/>
            </a:pPr>
            <a:endParaRPr lang="en-US" sz="2000" dirty="0"/>
          </a:p>
        </p:txBody>
      </p:sp>
      <p:sp>
        <p:nvSpPr>
          <p:cNvPr id="7"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Tree>
    <p:extLst>
      <p:ext uri="{BB962C8B-B14F-4D97-AF65-F5344CB8AC3E}">
        <p14:creationId xmlns:p14="http://schemas.microsoft.com/office/powerpoint/2010/main" val="30077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91266" y="1614254"/>
            <a:ext cx="3597863" cy="1470025"/>
          </a:xfrm>
        </p:spPr>
        <p:txBody>
          <a:bodyPr>
            <a:normAutofit/>
          </a:bodyPr>
          <a:lstStyle/>
          <a:p>
            <a:r>
              <a:rPr lang="en-US" sz="5400" b="0" dirty="0" smtClean="0">
                <a:solidFill>
                  <a:srgbClr val="727E90"/>
                </a:solidFill>
              </a:rPr>
              <a:t>Thank You</a:t>
            </a:r>
            <a:endParaRPr lang="en-US" sz="5400" b="0" dirty="0">
              <a:solidFill>
                <a:srgbClr val="727E90"/>
              </a:solidFill>
            </a:endParaRPr>
          </a:p>
        </p:txBody>
      </p:sp>
      <p:pic>
        <p:nvPicPr>
          <p:cNvPr id="5" name="Picture 4" descr="Screen Shot 2012-02-10 at 2.27.26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8831" y="3525399"/>
            <a:ext cx="3740298" cy="1074402"/>
          </a:xfrm>
          <a:prstGeom prst="rect">
            <a:avLst/>
          </a:prstGeom>
        </p:spPr>
      </p:pic>
      <p:sp>
        <p:nvSpPr>
          <p:cNvPr id="6" name="Title 1"/>
          <p:cNvSpPr txBox="1">
            <a:spLocks/>
          </p:cNvSpPr>
          <p:nvPr/>
        </p:nvSpPr>
        <p:spPr>
          <a:xfrm>
            <a:off x="5191266" y="4406887"/>
            <a:ext cx="3853328" cy="625321"/>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600" b="1" i="0" kern="1200">
                <a:solidFill>
                  <a:schemeClr val="tx1"/>
                </a:solidFill>
                <a:latin typeface="Cambria"/>
                <a:ea typeface="+mj-ea"/>
                <a:cs typeface="Cambria"/>
              </a:defRPr>
            </a:lvl1pPr>
          </a:lstStyle>
          <a:p>
            <a:r>
              <a:rPr lang="en-US" sz="2000" dirty="0" smtClean="0">
                <a:solidFill>
                  <a:srgbClr val="9E201E"/>
                </a:solidFill>
                <a:effectLst>
                  <a:outerShdw blurRad="50800" dist="38100" dir="2700000" algn="tl" rotWithShape="0">
                    <a:srgbClr val="000000">
                      <a:alpha val="43000"/>
                    </a:srgbClr>
                  </a:outerShdw>
                </a:effectLst>
              </a:rPr>
              <a:t>Access Control with Advanced Facial Recognition Technology</a:t>
            </a:r>
            <a:endParaRPr lang="en-US" sz="2000" dirty="0">
              <a:solidFill>
                <a:srgbClr val="9E201E"/>
              </a:solidFill>
              <a:effectLst>
                <a:outerShdw blurRad="50800" dist="38100" dir="2700000" algn="tl" rotWithShape="0">
                  <a:srgbClr val="000000">
                    <a:alpha val="43000"/>
                  </a:srgbClr>
                </a:outerShdw>
              </a:effectLst>
            </a:endParaRPr>
          </a:p>
        </p:txBody>
      </p:sp>
      <p:sp>
        <p:nvSpPr>
          <p:cNvPr id="7"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pic>
        <p:nvPicPr>
          <p:cNvPr id="205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8184" y="113664"/>
            <a:ext cx="2745816" cy="79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86579" y="6134470"/>
            <a:ext cx="5211192" cy="584775"/>
          </a:xfrm>
          <a:prstGeom prst="rect">
            <a:avLst/>
          </a:prstGeom>
          <a:noFill/>
        </p:spPr>
        <p:txBody>
          <a:bodyPr wrap="square" rtlCol="0">
            <a:spAutoFit/>
          </a:bodyPr>
          <a:lstStyle/>
          <a:p>
            <a:r>
              <a:rPr lang="en-US" sz="3200" dirty="0" smtClean="0">
                <a:solidFill>
                  <a:schemeClr val="bg1"/>
                </a:solidFill>
              </a:rPr>
              <a:t>SALES TRAINING|</a:t>
            </a:r>
            <a:r>
              <a:rPr lang="en-US" sz="2000" dirty="0" smtClean="0">
                <a:solidFill>
                  <a:schemeClr val="bg1"/>
                </a:solidFill>
              </a:rPr>
              <a:t>www.fingertec.com</a:t>
            </a:r>
            <a:endParaRPr lang="en-MY" sz="2000" dirty="0">
              <a:solidFill>
                <a:schemeClr val="bg1"/>
              </a:solidFill>
            </a:endParaRPr>
          </a:p>
        </p:txBody>
      </p:sp>
    </p:spTree>
    <p:extLst>
      <p:ext uri="{BB962C8B-B14F-4D97-AF65-F5344CB8AC3E}">
        <p14:creationId xmlns:p14="http://schemas.microsoft.com/office/powerpoint/2010/main" val="234782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215" y="1710549"/>
            <a:ext cx="6256920" cy="1380131"/>
          </a:xfrm>
        </p:spPr>
        <p:txBody>
          <a:bodyPr>
            <a:normAutofit/>
          </a:bodyPr>
          <a:lstStyle/>
          <a:p>
            <a:pPr marL="0" indent="0" algn="ctr">
              <a:buNone/>
            </a:pPr>
            <a:r>
              <a:rPr lang="en-US" sz="2000" dirty="0" smtClean="0"/>
              <a:t>The demand for biometrics is slowly moving toward tighter security, by employing  </a:t>
            </a:r>
            <a:r>
              <a:rPr lang="en-US" sz="2000" b="1" dirty="0" smtClean="0">
                <a:solidFill>
                  <a:srgbClr val="8F0000"/>
                </a:solidFill>
              </a:rPr>
              <a:t>facial recognition </a:t>
            </a:r>
            <a:r>
              <a:rPr lang="en-US" sz="2000" dirty="0" smtClean="0"/>
              <a:t>for access control.</a:t>
            </a:r>
            <a:endParaRPr lang="en-US" sz="2000" dirty="0"/>
          </a:p>
        </p:txBody>
      </p:sp>
      <p:pic>
        <p:nvPicPr>
          <p:cNvPr id="4" name="Picture 3"/>
          <p:cNvPicPr>
            <a:picLocks noChangeAspect="1"/>
          </p:cNvPicPr>
          <p:nvPr/>
        </p:nvPicPr>
        <p:blipFill>
          <a:blip r:embed="rId3"/>
          <a:stretch>
            <a:fillRect/>
          </a:stretch>
        </p:blipFill>
        <p:spPr>
          <a:xfrm>
            <a:off x="3014900" y="3230166"/>
            <a:ext cx="2993550" cy="26911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
        <p:nvSpPr>
          <p:cNvPr id="6" name="Rectangle 5"/>
          <p:cNvSpPr/>
          <p:nvPr/>
        </p:nvSpPr>
        <p:spPr>
          <a:xfrm>
            <a:off x="6324600" y="3048000"/>
            <a:ext cx="2438400" cy="1451679"/>
          </a:xfrm>
          <a:prstGeom prst="rect">
            <a:avLst/>
          </a:prstGeom>
          <a:solidFill>
            <a:schemeClr val="bg1">
              <a:lumMod val="85000"/>
              <a:alpha val="42000"/>
            </a:schemeClr>
          </a:solidFill>
        </p:spPr>
        <p:txBody>
          <a:bodyPr>
            <a:spAutoFit/>
          </a:bodyPr>
          <a:lstStyle/>
          <a:p>
            <a:pPr>
              <a:lnSpc>
                <a:spcPct val="80000"/>
              </a:lnSpc>
              <a:buFontTx/>
              <a:buChar char="•"/>
            </a:pPr>
            <a:r>
              <a:rPr lang="en-US" altLang="zh-CN" sz="1000" dirty="0">
                <a:solidFill>
                  <a:srgbClr val="666699"/>
                </a:solidFill>
                <a:latin typeface="Myriad Pro" charset="0"/>
              </a:rPr>
              <a:t>Elaborate on the inconvenience of keys and cards for today’s office environment. </a:t>
            </a:r>
            <a:r>
              <a:rPr lang="en-US" altLang="zh-CN" sz="1000" dirty="0" smtClean="0">
                <a:solidFill>
                  <a:srgbClr val="666699"/>
                </a:solidFill>
                <a:latin typeface="Myriad Pro" charset="0"/>
              </a:rPr>
              <a:t>Face recognition </a:t>
            </a:r>
            <a:r>
              <a:rPr lang="en-US" altLang="zh-CN" sz="1000" dirty="0">
                <a:solidFill>
                  <a:srgbClr val="666699"/>
                </a:solidFill>
                <a:latin typeface="Myriad Pro" charset="0"/>
              </a:rPr>
              <a:t>is </a:t>
            </a:r>
            <a:r>
              <a:rPr lang="en-US" altLang="zh-CN" sz="1000" dirty="0" smtClean="0">
                <a:solidFill>
                  <a:srgbClr val="666699"/>
                </a:solidFill>
                <a:latin typeface="Myriad Pro" charset="0"/>
              </a:rPr>
              <a:t> one of the </a:t>
            </a:r>
            <a:r>
              <a:rPr lang="en-US" altLang="zh-CN" sz="1000" dirty="0">
                <a:solidFill>
                  <a:srgbClr val="666699"/>
                </a:solidFill>
                <a:latin typeface="Myriad Pro" charset="0"/>
              </a:rPr>
              <a:t>best solution in terms of convenience, and it gives employers full control.</a:t>
            </a:r>
            <a:br>
              <a:rPr lang="en-US" altLang="zh-CN" sz="1000" dirty="0">
                <a:solidFill>
                  <a:srgbClr val="666699"/>
                </a:solidFill>
                <a:latin typeface="Myriad Pro" charset="0"/>
              </a:rPr>
            </a:br>
            <a:endParaRPr lang="en-US" altLang="zh-CN" sz="1000" dirty="0">
              <a:solidFill>
                <a:srgbClr val="666699"/>
              </a:solidFill>
              <a:latin typeface="Myriad Pro" charset="0"/>
            </a:endParaRPr>
          </a:p>
          <a:p>
            <a:pPr>
              <a:lnSpc>
                <a:spcPct val="80000"/>
              </a:lnSpc>
              <a:buFontTx/>
              <a:buChar char="•"/>
            </a:pPr>
            <a:r>
              <a:rPr lang="en-US" altLang="zh-CN" sz="1000" dirty="0">
                <a:solidFill>
                  <a:srgbClr val="666699"/>
                </a:solidFill>
                <a:latin typeface="Myriad Pro" charset="0"/>
              </a:rPr>
              <a:t>Elaboration on the benefits of </a:t>
            </a:r>
            <a:r>
              <a:rPr lang="en-US" altLang="zh-CN" sz="1000" dirty="0" smtClean="0">
                <a:solidFill>
                  <a:srgbClr val="666699"/>
                </a:solidFill>
                <a:latin typeface="Myriad Pro" charset="0"/>
              </a:rPr>
              <a:t>face recognition </a:t>
            </a:r>
            <a:r>
              <a:rPr lang="en-US" altLang="zh-CN" sz="1000" dirty="0">
                <a:solidFill>
                  <a:srgbClr val="666699"/>
                </a:solidFill>
                <a:latin typeface="Myriad Pro" charset="0"/>
              </a:rPr>
              <a:t>technology also can be brought up here, in terms of uniqueness, simplicity, </a:t>
            </a:r>
            <a:r>
              <a:rPr lang="en-US" altLang="zh-CN" sz="1000" dirty="0" smtClean="0">
                <a:solidFill>
                  <a:srgbClr val="666699"/>
                </a:solidFill>
                <a:latin typeface="Myriad Pro" charset="0"/>
              </a:rPr>
              <a:t>efficiency, etc.</a:t>
            </a:r>
            <a:endParaRPr lang="en-US" altLang="zh-CN" sz="1000" dirty="0">
              <a:solidFill>
                <a:srgbClr val="666699"/>
              </a:solidFill>
              <a:latin typeface="Myriad Pro" charset="0"/>
            </a:endParaRPr>
          </a:p>
        </p:txBody>
      </p:sp>
    </p:spTree>
    <p:extLst>
      <p:ext uri="{BB962C8B-B14F-4D97-AF65-F5344CB8AC3E}">
        <p14:creationId xmlns:p14="http://schemas.microsoft.com/office/powerpoint/2010/main" val="16028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640" y="1527602"/>
            <a:ext cx="8229600" cy="606503"/>
          </a:xfrm>
        </p:spPr>
        <p:txBody>
          <a:bodyPr>
            <a:normAutofit/>
          </a:bodyPr>
          <a:lstStyle/>
          <a:p>
            <a:pPr algn="l"/>
            <a:r>
              <a:rPr lang="en-US" sz="3200" dirty="0" smtClean="0">
                <a:solidFill>
                  <a:srgbClr val="A02C23"/>
                </a:solidFill>
              </a:rPr>
              <a:t>Benefits of a Biometric System</a:t>
            </a:r>
            <a:endParaRPr lang="en-US" sz="3200" dirty="0">
              <a:solidFill>
                <a:srgbClr val="A02C23"/>
              </a:solidFill>
            </a:endParaRPr>
          </a:p>
        </p:txBody>
      </p:sp>
      <p:sp>
        <p:nvSpPr>
          <p:cNvPr id="7" name="Content Placeholder 6"/>
          <p:cNvSpPr>
            <a:spLocks noGrp="1"/>
          </p:cNvSpPr>
          <p:nvPr>
            <p:ph idx="1"/>
          </p:nvPr>
        </p:nvSpPr>
        <p:spPr>
          <a:xfrm>
            <a:off x="1201640" y="2253249"/>
            <a:ext cx="5762988" cy="3819646"/>
          </a:xfrm>
        </p:spPr>
        <p:txBody>
          <a:bodyPr>
            <a:normAutofit/>
          </a:bodyPr>
          <a:lstStyle/>
          <a:p>
            <a:r>
              <a:rPr lang="en-US" sz="2000" dirty="0" smtClean="0">
                <a:solidFill>
                  <a:srgbClr val="727E90"/>
                </a:solidFill>
              </a:rPr>
              <a:t>Convenient in usage</a:t>
            </a:r>
          </a:p>
          <a:p>
            <a:r>
              <a:rPr lang="en-US" sz="2000" dirty="0" smtClean="0">
                <a:solidFill>
                  <a:srgbClr val="727E90"/>
                </a:solidFill>
              </a:rPr>
              <a:t>Accurate data – No “buddy punching”</a:t>
            </a:r>
          </a:p>
          <a:p>
            <a:r>
              <a:rPr lang="en-US" sz="2000" dirty="0" smtClean="0">
                <a:solidFill>
                  <a:srgbClr val="727E90"/>
                </a:solidFill>
              </a:rPr>
              <a:t>Contactless (face recognition)</a:t>
            </a:r>
          </a:p>
          <a:p>
            <a:r>
              <a:rPr lang="en-US" sz="2000" dirty="0" smtClean="0">
                <a:solidFill>
                  <a:srgbClr val="727E90"/>
                </a:solidFill>
              </a:rPr>
              <a:t>Provides a complete monitoring system</a:t>
            </a:r>
          </a:p>
          <a:p>
            <a:r>
              <a:rPr lang="en-US" sz="2000" dirty="0" smtClean="0">
                <a:solidFill>
                  <a:srgbClr val="727E90"/>
                </a:solidFill>
              </a:rPr>
              <a:t>Easy data management</a:t>
            </a:r>
          </a:p>
          <a:p>
            <a:endParaRPr lang="en-US" dirty="0"/>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5490933" y="1974220"/>
            <a:ext cx="3653067" cy="4883780"/>
          </a:xfrm>
          <a:prstGeom prst="rect">
            <a:avLst/>
          </a:prstGeom>
        </p:spPr>
      </p:pic>
      <p:sp>
        <p:nvSpPr>
          <p:cNvPr id="6"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
        <p:nvSpPr>
          <p:cNvPr id="9" name="Rectangle 8"/>
          <p:cNvSpPr/>
          <p:nvPr/>
        </p:nvSpPr>
        <p:spPr>
          <a:xfrm>
            <a:off x="2286060" y="4498400"/>
            <a:ext cx="2933700" cy="775084"/>
          </a:xfrm>
          <a:prstGeom prst="rect">
            <a:avLst/>
          </a:prstGeom>
          <a:solidFill>
            <a:schemeClr val="bg1">
              <a:lumMod val="85000"/>
              <a:alpha val="42000"/>
            </a:schemeClr>
          </a:solidFill>
        </p:spPr>
        <p:txBody>
          <a:bodyPr>
            <a:spAutoFit/>
          </a:bodyPr>
          <a:lstStyle/>
          <a:p>
            <a:pPr>
              <a:lnSpc>
                <a:spcPct val="80000"/>
              </a:lnSpc>
              <a:buFontTx/>
              <a:buChar char="•"/>
            </a:pPr>
            <a:r>
              <a:rPr lang="en-US" altLang="zh-CN" sz="1100" dirty="0">
                <a:solidFill>
                  <a:srgbClr val="666699"/>
                </a:solidFill>
                <a:latin typeface="Myriad Pro" charset="0"/>
              </a:rPr>
              <a:t> Highlight a few key advantages here such as:  No need the hassle of carrying a token around</a:t>
            </a:r>
            <a:r>
              <a:rPr lang="en-US" altLang="zh-CN" sz="1100" dirty="0" smtClean="0">
                <a:solidFill>
                  <a:srgbClr val="666699"/>
                </a:solidFill>
                <a:latin typeface="Myriad Pro" charset="0"/>
              </a:rPr>
              <a:t>; Contactless verification; </a:t>
            </a:r>
            <a:r>
              <a:rPr lang="en-US" altLang="zh-CN" sz="1100" dirty="0">
                <a:solidFill>
                  <a:srgbClr val="666699"/>
                </a:solidFill>
                <a:latin typeface="Myriad Pro" charset="0"/>
              </a:rPr>
              <a:t>Centralized data reduces overall work,; Accuracy of data – no more buddy punching.</a:t>
            </a:r>
          </a:p>
        </p:txBody>
      </p:sp>
    </p:spTree>
    <p:extLst>
      <p:ext uri="{BB962C8B-B14F-4D97-AF65-F5344CB8AC3E}">
        <p14:creationId xmlns:p14="http://schemas.microsoft.com/office/powerpoint/2010/main" val="208164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954" y="1393786"/>
            <a:ext cx="7298063" cy="900291"/>
          </a:xfrm>
        </p:spPr>
        <p:txBody>
          <a:bodyPr>
            <a:normAutofit/>
          </a:bodyPr>
          <a:lstStyle/>
          <a:p>
            <a:r>
              <a:rPr lang="en-US" sz="3200" dirty="0" smtClean="0"/>
              <a:t>The Challenge</a:t>
            </a:r>
            <a:endParaRPr lang="en-US" sz="3200" dirty="0"/>
          </a:p>
        </p:txBody>
      </p:sp>
      <p:sp>
        <p:nvSpPr>
          <p:cNvPr id="3" name="Content Placeholder 2"/>
          <p:cNvSpPr>
            <a:spLocks noGrp="1"/>
          </p:cNvSpPr>
          <p:nvPr>
            <p:ph idx="1"/>
          </p:nvPr>
        </p:nvSpPr>
        <p:spPr>
          <a:xfrm>
            <a:off x="640955" y="2555424"/>
            <a:ext cx="5022998" cy="3621554"/>
          </a:xfrm>
        </p:spPr>
        <p:txBody>
          <a:bodyPr>
            <a:normAutofit/>
          </a:bodyPr>
          <a:lstStyle/>
          <a:p>
            <a:r>
              <a:rPr lang="en-US" sz="2000" dirty="0" smtClean="0">
                <a:solidFill>
                  <a:srgbClr val="3B4848"/>
                </a:solidFill>
              </a:rPr>
              <a:t>Many are skeptical and </a:t>
            </a:r>
            <a:r>
              <a:rPr lang="en-US" sz="2000" b="1" dirty="0" smtClean="0">
                <a:solidFill>
                  <a:srgbClr val="A02C23"/>
                </a:solidFill>
              </a:rPr>
              <a:t>intimidated</a:t>
            </a:r>
            <a:r>
              <a:rPr lang="en-US" sz="2000" b="1" dirty="0" smtClean="0">
                <a:solidFill>
                  <a:srgbClr val="3B4848"/>
                </a:solidFill>
              </a:rPr>
              <a:t> </a:t>
            </a:r>
            <a:r>
              <a:rPr lang="en-US" sz="2000" dirty="0" smtClean="0">
                <a:solidFill>
                  <a:srgbClr val="3B4848"/>
                </a:solidFill>
              </a:rPr>
              <a:t>by the still-novel facial recognition technology, with many questions still in mind.</a:t>
            </a:r>
          </a:p>
          <a:p>
            <a:pPr marL="0" indent="0">
              <a:buNone/>
            </a:pPr>
            <a:endParaRPr lang="en-US" sz="2000" dirty="0" smtClean="0">
              <a:solidFill>
                <a:srgbClr val="3B4848"/>
              </a:solidFill>
            </a:endParaRPr>
          </a:p>
          <a:p>
            <a:r>
              <a:rPr lang="en-US" sz="2000" dirty="0" smtClean="0">
                <a:solidFill>
                  <a:srgbClr val="3B4848"/>
                </a:solidFill>
              </a:rPr>
              <a:t>The misinterpretation that face recognition is too advanced and therefore </a:t>
            </a:r>
            <a:r>
              <a:rPr lang="en-US" sz="2000" b="1" dirty="0" smtClean="0">
                <a:solidFill>
                  <a:srgbClr val="A02C23"/>
                </a:solidFill>
              </a:rPr>
              <a:t>costly</a:t>
            </a:r>
            <a:r>
              <a:rPr lang="en-US" sz="2000" dirty="0" smtClean="0">
                <a:solidFill>
                  <a:srgbClr val="3B4848"/>
                </a:solidFill>
              </a:rPr>
              <a:t> to use in a regular environment.</a:t>
            </a:r>
            <a:endParaRPr lang="en-US" sz="2000" dirty="0">
              <a:solidFill>
                <a:srgbClr val="3B4848"/>
              </a:solidFill>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5847497" y="2697867"/>
            <a:ext cx="2811395" cy="2811395"/>
          </a:xfrm>
          <a:prstGeom prst="rect">
            <a:avLst/>
          </a:prstGeom>
        </p:spPr>
      </p:pic>
      <p:sp>
        <p:nvSpPr>
          <p:cNvPr id="7"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
        <p:nvSpPr>
          <p:cNvPr id="8" name="Rectangle 7"/>
          <p:cNvSpPr/>
          <p:nvPr/>
        </p:nvSpPr>
        <p:spPr>
          <a:xfrm>
            <a:off x="4211960" y="1916832"/>
            <a:ext cx="4114800" cy="481013"/>
          </a:xfrm>
          <a:prstGeom prst="rect">
            <a:avLst/>
          </a:prstGeom>
          <a:solidFill>
            <a:schemeClr val="bg1">
              <a:lumMod val="85000"/>
              <a:alpha val="42000"/>
            </a:schemeClr>
          </a:solidFill>
        </p:spPr>
        <p:txBody>
          <a:bodyPr>
            <a:spAutoFit/>
          </a:bodyPr>
          <a:lstStyle/>
          <a:p>
            <a:pPr>
              <a:lnSpc>
                <a:spcPct val="80000"/>
              </a:lnSpc>
              <a:buFontTx/>
              <a:buChar char="•"/>
              <a:defRPr/>
            </a:pPr>
            <a:r>
              <a:rPr lang="en-US" altLang="zh-CN" sz="1050" dirty="0">
                <a:solidFill>
                  <a:srgbClr val="666699"/>
                </a:solidFill>
                <a:latin typeface="Myriad Pro" pitchFamily="34" charset="0"/>
                <a:ea typeface="宋体" pitchFamily="2" charset="-122"/>
                <a:cs typeface="+mn-cs"/>
              </a:rPr>
              <a:t>Elaborate pricing of simple installation of in/out reader for different brands / technology, and stress on how </a:t>
            </a:r>
            <a:r>
              <a:rPr lang="en-US" altLang="zh-CN" sz="1050" dirty="0" smtClean="0">
                <a:solidFill>
                  <a:srgbClr val="666699"/>
                </a:solidFill>
                <a:latin typeface="Myriad Pro" pitchFamily="34" charset="0"/>
                <a:ea typeface="宋体" pitchFamily="2" charset="-122"/>
              </a:rPr>
              <a:t>the Face ID 3</a:t>
            </a:r>
            <a:r>
              <a:rPr lang="en-US" altLang="zh-CN" sz="1050" dirty="0" smtClean="0">
                <a:solidFill>
                  <a:srgbClr val="666699"/>
                </a:solidFill>
                <a:latin typeface="Myriad Pro" pitchFamily="34" charset="0"/>
                <a:ea typeface="宋体" pitchFamily="2" charset="-122"/>
                <a:cs typeface="+mn-cs"/>
              </a:rPr>
              <a:t> </a:t>
            </a:r>
            <a:r>
              <a:rPr lang="en-US" altLang="zh-CN" sz="1050" dirty="0">
                <a:solidFill>
                  <a:srgbClr val="666699"/>
                </a:solidFill>
                <a:latin typeface="Myriad Pro" pitchFamily="34" charset="0"/>
                <a:ea typeface="宋体" pitchFamily="2" charset="-122"/>
                <a:cs typeface="+mn-cs"/>
              </a:rPr>
              <a:t>is the most thrifty system for a complete in/out </a:t>
            </a:r>
            <a:r>
              <a:rPr lang="en-US" altLang="zh-CN" sz="1050" dirty="0" smtClean="0">
                <a:solidFill>
                  <a:srgbClr val="666699"/>
                </a:solidFill>
                <a:latin typeface="Myriad Pro" pitchFamily="34" charset="0"/>
                <a:ea typeface="宋体" pitchFamily="2" charset="-122"/>
              </a:rPr>
              <a:t>facial recognition system</a:t>
            </a:r>
            <a:r>
              <a:rPr lang="en-US" altLang="zh-CN" sz="1050" dirty="0" smtClean="0">
                <a:solidFill>
                  <a:srgbClr val="666699"/>
                </a:solidFill>
                <a:latin typeface="Myriad Pro" pitchFamily="34" charset="0"/>
                <a:ea typeface="宋体" pitchFamily="2" charset="-122"/>
                <a:cs typeface="+mn-cs"/>
              </a:rPr>
              <a:t>.</a:t>
            </a:r>
            <a:endParaRPr lang="en-US" altLang="zh-CN" sz="1050" dirty="0">
              <a:solidFill>
                <a:srgbClr val="666699"/>
              </a:solidFill>
              <a:latin typeface="Myriad Pro" pitchFamily="34" charset="0"/>
              <a:ea typeface="宋体" pitchFamily="2" charset="-122"/>
              <a:cs typeface="+mn-cs"/>
            </a:endParaRPr>
          </a:p>
        </p:txBody>
      </p:sp>
    </p:spTree>
    <p:extLst>
      <p:ext uri="{BB962C8B-B14F-4D97-AF65-F5344CB8AC3E}">
        <p14:creationId xmlns:p14="http://schemas.microsoft.com/office/powerpoint/2010/main" val="370624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397" y="1305135"/>
            <a:ext cx="5342484" cy="1071756"/>
          </a:xfrm>
        </p:spPr>
        <p:txBody>
          <a:bodyPr>
            <a:normAutofit/>
          </a:bodyPr>
          <a:lstStyle/>
          <a:p>
            <a:r>
              <a:rPr lang="en-US" sz="3200" dirty="0" smtClean="0">
                <a:effectLst>
                  <a:outerShdw blurRad="50800" dist="38100" dir="2700000" algn="tl" rotWithShape="0">
                    <a:srgbClr val="000000">
                      <a:alpha val="43000"/>
                    </a:srgbClr>
                  </a:outerShdw>
                </a:effectLst>
              </a:rPr>
              <a:t>The Solution</a:t>
            </a:r>
            <a:endParaRPr lang="en-US" sz="3200" dirty="0">
              <a:effectLst>
                <a:outerShdw blurRad="50800" dist="38100" dir="2700000" algn="tl" rotWithShape="0">
                  <a:srgbClr val="000000">
                    <a:alpha val="43000"/>
                  </a:srgbClr>
                </a:outerShdw>
              </a:effectLst>
            </a:endParaRPr>
          </a:p>
        </p:txBody>
      </p:sp>
      <p:sp>
        <p:nvSpPr>
          <p:cNvPr id="3" name="Content Placeholder 2"/>
          <p:cNvSpPr>
            <a:spLocks noGrp="1"/>
          </p:cNvSpPr>
          <p:nvPr>
            <p:ph idx="1"/>
          </p:nvPr>
        </p:nvSpPr>
        <p:spPr>
          <a:xfrm>
            <a:off x="1267397" y="3017881"/>
            <a:ext cx="4173462" cy="1374803"/>
          </a:xfrm>
        </p:spPr>
        <p:txBody>
          <a:bodyPr>
            <a:normAutofit lnSpcReduction="10000"/>
          </a:bodyPr>
          <a:lstStyle/>
          <a:p>
            <a:pPr marL="0" indent="0">
              <a:buNone/>
            </a:pPr>
            <a:r>
              <a:rPr lang="en-US" sz="2200" dirty="0" smtClean="0">
                <a:solidFill>
                  <a:srgbClr val="3366FF"/>
                </a:solidFill>
              </a:rPr>
              <a:t>The Face ID 3 is BOTH </a:t>
            </a:r>
            <a:r>
              <a:rPr lang="en-US" sz="2200" b="1" dirty="0" smtClean="0">
                <a:solidFill>
                  <a:srgbClr val="9E201E"/>
                </a:solidFill>
              </a:rPr>
              <a:t>cost-efficient</a:t>
            </a:r>
            <a:r>
              <a:rPr lang="en-US" sz="2200" b="1" dirty="0" smtClean="0"/>
              <a:t> </a:t>
            </a:r>
            <a:r>
              <a:rPr lang="en-US" sz="2200" dirty="0" smtClean="0">
                <a:solidFill>
                  <a:srgbClr val="3366FF"/>
                </a:solidFill>
              </a:rPr>
              <a:t>AND</a:t>
            </a:r>
            <a:r>
              <a:rPr lang="en-US" sz="2200" dirty="0" smtClean="0"/>
              <a:t> </a:t>
            </a:r>
            <a:r>
              <a:rPr lang="en-US" sz="2200" b="1" dirty="0" smtClean="0">
                <a:solidFill>
                  <a:srgbClr val="9E201E"/>
                </a:solidFill>
              </a:rPr>
              <a:t>user-friendly</a:t>
            </a:r>
            <a:r>
              <a:rPr lang="en-US" sz="2200" dirty="0" smtClean="0"/>
              <a:t>. </a:t>
            </a:r>
            <a:r>
              <a:rPr lang="en-US" sz="2000" dirty="0" smtClean="0">
                <a:solidFill>
                  <a:srgbClr val="3366FF"/>
                </a:solidFill>
              </a:rPr>
              <a:t>Plus</a:t>
            </a:r>
            <a:r>
              <a:rPr lang="en-US" sz="2200" dirty="0" smtClean="0">
                <a:solidFill>
                  <a:srgbClr val="3366FF"/>
                </a:solidFill>
              </a:rPr>
              <a:t>, enrollment and verification is done in an instant!</a:t>
            </a:r>
            <a:endParaRPr lang="en-US" sz="2200" dirty="0">
              <a:solidFill>
                <a:srgbClr val="3366FF"/>
              </a:solidFill>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310294" y="2098472"/>
            <a:ext cx="3451966" cy="4759528"/>
          </a:xfrm>
          <a:prstGeom prst="rect">
            <a:avLst/>
          </a:prstGeom>
        </p:spPr>
      </p:pic>
      <p:sp>
        <p:nvSpPr>
          <p:cNvPr id="5"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Tree>
    <p:extLst>
      <p:ext uri="{BB962C8B-B14F-4D97-AF65-F5344CB8AC3E}">
        <p14:creationId xmlns:p14="http://schemas.microsoft.com/office/powerpoint/2010/main" val="188821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856" y="1228711"/>
            <a:ext cx="7298063" cy="652663"/>
          </a:xfrm>
        </p:spPr>
        <p:txBody>
          <a:bodyPr>
            <a:normAutofit/>
          </a:bodyPr>
          <a:lstStyle/>
          <a:p>
            <a:r>
              <a:rPr lang="en-US" sz="3200" dirty="0" smtClean="0"/>
              <a:t>Get Your Value for Money!</a:t>
            </a:r>
            <a:endParaRPr lang="en-US" sz="3200" dirty="0"/>
          </a:p>
        </p:txBody>
      </p:sp>
      <p:sp>
        <p:nvSpPr>
          <p:cNvPr id="3" name="Content Placeholder 2"/>
          <p:cNvSpPr>
            <a:spLocks noGrp="1"/>
          </p:cNvSpPr>
          <p:nvPr>
            <p:ph idx="1"/>
          </p:nvPr>
        </p:nvSpPr>
        <p:spPr>
          <a:xfrm>
            <a:off x="560068" y="2638513"/>
            <a:ext cx="5724384" cy="3846030"/>
          </a:xfrm>
        </p:spPr>
        <p:txBody>
          <a:bodyPr>
            <a:normAutofit/>
          </a:bodyPr>
          <a:lstStyle/>
          <a:p>
            <a:pPr>
              <a:spcBef>
                <a:spcPts val="200"/>
              </a:spcBef>
            </a:pPr>
            <a:r>
              <a:rPr lang="en-US" sz="2000" b="1" dirty="0" smtClean="0">
                <a:solidFill>
                  <a:srgbClr val="9E201E"/>
                </a:solidFill>
              </a:rPr>
              <a:t>Multi Verification</a:t>
            </a:r>
          </a:p>
          <a:p>
            <a:pPr lvl="1">
              <a:spcBef>
                <a:spcPts val="200"/>
              </a:spcBef>
            </a:pPr>
            <a:r>
              <a:rPr lang="en-US" sz="1800" dirty="0" smtClean="0">
                <a:solidFill>
                  <a:srgbClr val="3366FF"/>
                </a:solidFill>
              </a:rPr>
              <a:t>Face, Card, &amp; Password</a:t>
            </a:r>
          </a:p>
          <a:p>
            <a:pPr>
              <a:spcBef>
                <a:spcPts val="200"/>
              </a:spcBef>
            </a:pPr>
            <a:r>
              <a:rPr lang="en-US" sz="2000" b="1" dirty="0" smtClean="0">
                <a:solidFill>
                  <a:srgbClr val="9E201E"/>
                </a:solidFill>
              </a:rPr>
              <a:t>Speedy Verification</a:t>
            </a:r>
          </a:p>
          <a:p>
            <a:pPr lvl="1">
              <a:spcBef>
                <a:spcPts val="200"/>
              </a:spcBef>
            </a:pPr>
            <a:r>
              <a:rPr lang="en-US" sz="1800" dirty="0" smtClean="0">
                <a:solidFill>
                  <a:srgbClr val="3366FF"/>
                </a:solidFill>
              </a:rPr>
              <a:t>Facial recognition within 2 seconds!</a:t>
            </a:r>
          </a:p>
          <a:p>
            <a:pPr>
              <a:spcBef>
                <a:spcPts val="200"/>
              </a:spcBef>
            </a:pPr>
            <a:r>
              <a:rPr lang="en-US" sz="2000" b="1" dirty="0" err="1" smtClean="0">
                <a:solidFill>
                  <a:srgbClr val="9E201E"/>
                </a:solidFill>
              </a:rPr>
              <a:t>Wiegand</a:t>
            </a:r>
            <a:r>
              <a:rPr lang="en-US" sz="2000" b="1" dirty="0" smtClean="0">
                <a:solidFill>
                  <a:srgbClr val="9E201E"/>
                </a:solidFill>
              </a:rPr>
              <a:t> Connection</a:t>
            </a:r>
          </a:p>
          <a:p>
            <a:pPr lvl="1">
              <a:spcBef>
                <a:spcPts val="200"/>
              </a:spcBef>
            </a:pPr>
            <a:r>
              <a:rPr lang="en-US" sz="1800" dirty="0" smtClean="0">
                <a:solidFill>
                  <a:srgbClr val="3366FF"/>
                </a:solidFill>
              </a:rPr>
              <a:t>Can connect to third party controllers</a:t>
            </a:r>
          </a:p>
          <a:p>
            <a:pPr>
              <a:spcBef>
                <a:spcPts val="200"/>
              </a:spcBef>
            </a:pPr>
            <a:r>
              <a:rPr lang="en-US" sz="2000" b="1" dirty="0" smtClean="0">
                <a:solidFill>
                  <a:srgbClr val="9E201E"/>
                </a:solidFill>
              </a:rPr>
              <a:t>Multi- Communication Methods Available</a:t>
            </a:r>
          </a:p>
          <a:p>
            <a:pPr lvl="1">
              <a:spcBef>
                <a:spcPts val="200"/>
              </a:spcBef>
            </a:pPr>
            <a:r>
              <a:rPr lang="en-US" sz="1600" dirty="0" smtClean="0">
                <a:solidFill>
                  <a:srgbClr val="3366FF"/>
                </a:solidFill>
              </a:rPr>
              <a:t>TCP/IP, RS232/RS485, USB </a:t>
            </a:r>
            <a:r>
              <a:rPr lang="en-US" sz="1600" dirty="0" err="1" smtClean="0">
                <a:solidFill>
                  <a:srgbClr val="3366FF"/>
                </a:solidFill>
              </a:rPr>
              <a:t>Flashdisk</a:t>
            </a:r>
            <a:endParaRPr lang="en-US" sz="1600" dirty="0" smtClean="0">
              <a:solidFill>
                <a:srgbClr val="3366FF"/>
              </a:solidFill>
            </a:endParaRPr>
          </a:p>
          <a:p>
            <a:pPr>
              <a:spcBef>
                <a:spcPts val="200"/>
              </a:spcBef>
            </a:pPr>
            <a:r>
              <a:rPr lang="en-US" sz="2000" b="1" dirty="0" smtClean="0">
                <a:solidFill>
                  <a:srgbClr val="9E201E"/>
                </a:solidFill>
              </a:rPr>
              <a:t>Centralization of Data</a:t>
            </a:r>
          </a:p>
          <a:p>
            <a:pPr lvl="1">
              <a:spcBef>
                <a:spcPts val="200"/>
              </a:spcBef>
            </a:pPr>
            <a:r>
              <a:rPr lang="en-US" sz="1800" dirty="0" smtClean="0">
                <a:solidFill>
                  <a:srgbClr val="3366FF"/>
                </a:solidFill>
              </a:rPr>
              <a:t>TCMS V2 provides easy data management and centralization</a:t>
            </a:r>
          </a:p>
          <a:p>
            <a:pPr marL="457200" lvl="1" indent="0">
              <a:spcBef>
                <a:spcPts val="200"/>
              </a:spcBef>
              <a:buNone/>
            </a:pPr>
            <a:endParaRPr lang="en-US" dirty="0" smtClean="0"/>
          </a:p>
        </p:txBody>
      </p:sp>
      <p:pic>
        <p:nvPicPr>
          <p:cNvPr id="24" name="Picture 23"/>
          <p:cNvPicPr>
            <a:picLocks noChangeAspect="1"/>
          </p:cNvPicPr>
          <p:nvPr/>
        </p:nvPicPr>
        <p:blipFill>
          <a:blip r:embed="rId3">
            <a:clrChange>
              <a:clrFrom>
                <a:srgbClr val="FFFFFF"/>
              </a:clrFrom>
              <a:clrTo>
                <a:srgbClr val="FFFFFF">
                  <a:alpha val="0"/>
                </a:srgbClr>
              </a:clrTo>
            </a:clrChange>
          </a:blip>
          <a:stretch>
            <a:fillRect/>
          </a:stretch>
        </p:blipFill>
        <p:spPr>
          <a:xfrm flipH="1">
            <a:off x="6707041" y="2402198"/>
            <a:ext cx="2596763" cy="4455802"/>
          </a:xfrm>
          <a:prstGeom prst="rect">
            <a:avLst/>
          </a:prstGeom>
        </p:spPr>
      </p:pic>
      <p:sp>
        <p:nvSpPr>
          <p:cNvPr id="25" name="TextBox 24"/>
          <p:cNvSpPr txBox="1"/>
          <p:nvPr/>
        </p:nvSpPr>
        <p:spPr>
          <a:xfrm>
            <a:off x="1291377" y="1703814"/>
            <a:ext cx="6419264" cy="707886"/>
          </a:xfrm>
          <a:prstGeom prst="rect">
            <a:avLst/>
          </a:prstGeom>
          <a:noFill/>
        </p:spPr>
        <p:txBody>
          <a:bodyPr wrap="square" rtlCol="0">
            <a:spAutoFit/>
          </a:bodyPr>
          <a:lstStyle/>
          <a:p>
            <a:r>
              <a:rPr lang="en-US" sz="2000" dirty="0" smtClean="0">
                <a:solidFill>
                  <a:srgbClr val="3B4848"/>
                </a:solidFill>
                <a:latin typeface="Cambria"/>
                <a:cs typeface="Cambria"/>
              </a:rPr>
              <a:t>The Face ID 3 has all the access control features available in today’s market such as:</a:t>
            </a:r>
            <a:endParaRPr lang="en-US" sz="2000" dirty="0">
              <a:solidFill>
                <a:srgbClr val="3B4848"/>
              </a:solidFill>
              <a:latin typeface="Cambria"/>
              <a:cs typeface="Cambria"/>
            </a:endParaRPr>
          </a:p>
        </p:txBody>
      </p:sp>
      <p:sp>
        <p:nvSpPr>
          <p:cNvPr id="7"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
        <p:nvSpPr>
          <p:cNvPr id="8" name="Rectangle 7"/>
          <p:cNvSpPr/>
          <p:nvPr/>
        </p:nvSpPr>
        <p:spPr>
          <a:xfrm>
            <a:off x="4574056" y="2084515"/>
            <a:ext cx="4569944" cy="400110"/>
          </a:xfrm>
          <a:prstGeom prst="rect">
            <a:avLst/>
          </a:prstGeom>
          <a:solidFill>
            <a:schemeClr val="bg1">
              <a:lumMod val="85000"/>
              <a:alpha val="42000"/>
            </a:schemeClr>
          </a:solidFill>
        </p:spPr>
        <p:txBody>
          <a:bodyPr wrap="square">
            <a:spAutoFit/>
          </a:bodyPr>
          <a:lstStyle/>
          <a:p>
            <a:r>
              <a:rPr lang="en-US" altLang="zh-CN" sz="1000" b="1" dirty="0">
                <a:solidFill>
                  <a:srgbClr val="455391"/>
                </a:solidFill>
                <a:latin typeface="Myriad Pro" charset="0"/>
              </a:rPr>
              <a:t>1. </a:t>
            </a:r>
            <a:r>
              <a:rPr lang="en-US" altLang="zh-CN" sz="1000" dirty="0">
                <a:solidFill>
                  <a:srgbClr val="455391"/>
                </a:solidFill>
                <a:latin typeface="Myriad Pro" charset="0"/>
              </a:rPr>
              <a:t>Elaborate that </a:t>
            </a:r>
            <a:r>
              <a:rPr lang="en-US" altLang="zh-CN" sz="1000" dirty="0" smtClean="0">
                <a:solidFill>
                  <a:srgbClr val="455391"/>
                </a:solidFill>
                <a:latin typeface="Myriad Pro" charset="0"/>
              </a:rPr>
              <a:t>facial recognition </a:t>
            </a:r>
            <a:r>
              <a:rPr lang="en-US" altLang="zh-CN" sz="1000" dirty="0">
                <a:solidFill>
                  <a:srgbClr val="455391"/>
                </a:solidFill>
                <a:latin typeface="Myriad Pro" charset="0"/>
              </a:rPr>
              <a:t>systems such as </a:t>
            </a:r>
            <a:r>
              <a:rPr lang="en-US" altLang="zh-CN" sz="1000" dirty="0" smtClean="0">
                <a:solidFill>
                  <a:srgbClr val="455391"/>
                </a:solidFill>
                <a:latin typeface="Myriad Pro" charset="0"/>
              </a:rPr>
              <a:t>Face ID 3 </a:t>
            </a:r>
            <a:r>
              <a:rPr lang="en-US" altLang="zh-CN" sz="1000" dirty="0">
                <a:solidFill>
                  <a:srgbClr val="455391"/>
                </a:solidFill>
                <a:latin typeface="Myriad Pro" charset="0"/>
              </a:rPr>
              <a:t>has various features that are useful to a company’s operations. </a:t>
            </a:r>
            <a:endParaRPr lang="en-US" sz="1000" dirty="0">
              <a:solidFill>
                <a:srgbClr val="455391"/>
              </a:solidFill>
              <a:latin typeface="Myriad Pro" charset="0"/>
            </a:endParaRPr>
          </a:p>
        </p:txBody>
      </p:sp>
      <p:sp>
        <p:nvSpPr>
          <p:cNvPr id="9" name="Rectangle 8"/>
          <p:cNvSpPr/>
          <p:nvPr/>
        </p:nvSpPr>
        <p:spPr>
          <a:xfrm>
            <a:off x="4200678" y="4076154"/>
            <a:ext cx="3894351" cy="356251"/>
          </a:xfrm>
          <a:prstGeom prst="rect">
            <a:avLst/>
          </a:prstGeom>
          <a:solidFill>
            <a:schemeClr val="bg1">
              <a:lumMod val="85000"/>
              <a:alpha val="42000"/>
            </a:schemeClr>
          </a:solidFill>
        </p:spPr>
        <p:txBody>
          <a:bodyPr wrap="square">
            <a:spAutoFit/>
          </a:bodyPr>
          <a:lstStyle/>
          <a:p>
            <a:pPr>
              <a:lnSpc>
                <a:spcPct val="80000"/>
              </a:lnSpc>
              <a:defRPr/>
            </a:pPr>
            <a:r>
              <a:rPr lang="en-US" altLang="zh-CN" sz="1050" b="1" dirty="0">
                <a:latin typeface="Myriad Pro" pitchFamily="34" charset="0"/>
                <a:ea typeface="宋体" pitchFamily="2" charset="-122"/>
              </a:rPr>
              <a:t>4</a:t>
            </a:r>
            <a:r>
              <a:rPr lang="en-US" altLang="zh-CN" sz="1050" b="1" dirty="0" smtClean="0">
                <a:latin typeface="Myriad Pro" pitchFamily="34" charset="0"/>
                <a:ea typeface="宋体" pitchFamily="2" charset="-122"/>
                <a:cs typeface="+mn-cs"/>
              </a:rPr>
              <a:t>. </a:t>
            </a:r>
            <a:r>
              <a:rPr lang="en-US" altLang="zh-CN" sz="1050" dirty="0">
                <a:solidFill>
                  <a:srgbClr val="666699"/>
                </a:solidFill>
                <a:latin typeface="Myriad Pro" pitchFamily="34" charset="0"/>
                <a:ea typeface="宋体" pitchFamily="2" charset="-122"/>
                <a:cs typeface="+mn-cs"/>
              </a:rPr>
              <a:t>Talk about the importance  as well as the convenience of </a:t>
            </a:r>
            <a:r>
              <a:rPr lang="en-US" altLang="zh-CN" sz="1050" dirty="0" err="1">
                <a:solidFill>
                  <a:srgbClr val="666699"/>
                </a:solidFill>
                <a:latin typeface="Myriad Pro" pitchFamily="34" charset="0"/>
                <a:ea typeface="宋体" pitchFamily="2" charset="-122"/>
                <a:cs typeface="+mn-cs"/>
              </a:rPr>
              <a:t>Wiegand</a:t>
            </a:r>
            <a:r>
              <a:rPr lang="en-US" altLang="zh-CN" sz="1050" dirty="0">
                <a:solidFill>
                  <a:srgbClr val="666699"/>
                </a:solidFill>
                <a:latin typeface="Myriad Pro" pitchFamily="34" charset="0"/>
                <a:ea typeface="宋体" pitchFamily="2" charset="-122"/>
                <a:cs typeface="+mn-cs"/>
              </a:rPr>
              <a:t> and its various frequencies available in the market. </a:t>
            </a:r>
          </a:p>
        </p:txBody>
      </p:sp>
      <p:sp>
        <p:nvSpPr>
          <p:cNvPr id="10" name="Rectangle 9"/>
          <p:cNvSpPr/>
          <p:nvPr/>
        </p:nvSpPr>
        <p:spPr>
          <a:xfrm>
            <a:off x="4733860" y="4884723"/>
            <a:ext cx="4569944" cy="485518"/>
          </a:xfrm>
          <a:prstGeom prst="rect">
            <a:avLst/>
          </a:prstGeom>
          <a:solidFill>
            <a:schemeClr val="bg1">
              <a:lumMod val="85000"/>
              <a:alpha val="42000"/>
            </a:schemeClr>
          </a:solidFill>
        </p:spPr>
        <p:txBody>
          <a:bodyPr wrap="square">
            <a:spAutoFit/>
          </a:bodyPr>
          <a:lstStyle/>
          <a:p>
            <a:pPr>
              <a:lnSpc>
                <a:spcPct val="80000"/>
              </a:lnSpc>
              <a:defRPr/>
            </a:pPr>
            <a:r>
              <a:rPr lang="en-US" altLang="zh-CN" sz="1050" b="1" dirty="0">
                <a:latin typeface="Myriad Pro" pitchFamily="34" charset="0"/>
                <a:ea typeface="宋体" pitchFamily="2" charset="-122"/>
              </a:rPr>
              <a:t>5</a:t>
            </a:r>
            <a:r>
              <a:rPr lang="en-US" altLang="zh-CN" sz="1050" b="1" dirty="0" smtClean="0">
                <a:latin typeface="Myriad Pro" pitchFamily="34" charset="0"/>
                <a:ea typeface="宋体" pitchFamily="2" charset="-122"/>
                <a:cs typeface="+mn-cs"/>
              </a:rPr>
              <a:t>. </a:t>
            </a:r>
            <a:r>
              <a:rPr lang="en-US" altLang="zh-CN" sz="1050" dirty="0">
                <a:solidFill>
                  <a:srgbClr val="666699"/>
                </a:solidFill>
                <a:latin typeface="Myriad Pro" pitchFamily="34" charset="0"/>
                <a:ea typeface="宋体" pitchFamily="2" charset="-122"/>
                <a:cs typeface="+mn-cs"/>
              </a:rPr>
              <a:t>Elaborate on the convenience that the TCP/IP and USB connection provide. Also explain on the less common, but yet used RS485 connection.</a:t>
            </a:r>
          </a:p>
        </p:txBody>
      </p:sp>
      <p:sp>
        <p:nvSpPr>
          <p:cNvPr id="11" name="Rectangle 10"/>
          <p:cNvSpPr/>
          <p:nvPr/>
        </p:nvSpPr>
        <p:spPr>
          <a:xfrm>
            <a:off x="2770553" y="5867400"/>
            <a:ext cx="4940088" cy="485518"/>
          </a:xfrm>
          <a:prstGeom prst="rect">
            <a:avLst/>
          </a:prstGeom>
          <a:solidFill>
            <a:schemeClr val="bg1">
              <a:lumMod val="85000"/>
              <a:alpha val="42000"/>
            </a:schemeClr>
          </a:solidFill>
        </p:spPr>
        <p:txBody>
          <a:bodyPr wrap="square">
            <a:spAutoFit/>
          </a:bodyPr>
          <a:lstStyle/>
          <a:p>
            <a:pPr>
              <a:lnSpc>
                <a:spcPct val="80000"/>
              </a:lnSpc>
              <a:defRPr/>
            </a:pPr>
            <a:r>
              <a:rPr lang="en-US" altLang="zh-CN" sz="1050" b="1" dirty="0">
                <a:latin typeface="Myriad Pro" pitchFamily="34" charset="0"/>
                <a:ea typeface="宋体" pitchFamily="2" charset="-122"/>
              </a:rPr>
              <a:t>6</a:t>
            </a:r>
            <a:r>
              <a:rPr lang="en-US" altLang="zh-CN" sz="1050" b="1" dirty="0" smtClean="0">
                <a:latin typeface="Myriad Pro" pitchFamily="34" charset="0"/>
                <a:ea typeface="宋体" pitchFamily="2" charset="-122"/>
                <a:cs typeface="+mn-cs"/>
              </a:rPr>
              <a:t>. </a:t>
            </a:r>
            <a:r>
              <a:rPr lang="en-US" altLang="zh-CN" sz="1050" dirty="0">
                <a:solidFill>
                  <a:srgbClr val="666699"/>
                </a:solidFill>
                <a:latin typeface="Myriad Pro" pitchFamily="34" charset="0"/>
                <a:ea typeface="宋体" pitchFamily="2" charset="-122"/>
                <a:cs typeface="+mn-cs"/>
              </a:rPr>
              <a:t>Explain that the TCMS is a powerful time control management software that is bundled with every package of FingerTec products. Run through some of the key features of TCMS, and stress that the employer has full control over the system.</a:t>
            </a:r>
          </a:p>
        </p:txBody>
      </p:sp>
      <p:sp>
        <p:nvSpPr>
          <p:cNvPr id="12" name="Rectangle 11"/>
          <p:cNvSpPr/>
          <p:nvPr/>
        </p:nvSpPr>
        <p:spPr>
          <a:xfrm>
            <a:off x="4900033" y="3348069"/>
            <a:ext cx="4880471" cy="553998"/>
          </a:xfrm>
          <a:prstGeom prst="rect">
            <a:avLst/>
          </a:prstGeom>
          <a:solidFill>
            <a:schemeClr val="bg1">
              <a:lumMod val="85000"/>
              <a:alpha val="42000"/>
            </a:schemeClr>
          </a:solidFill>
        </p:spPr>
        <p:txBody>
          <a:bodyPr wrap="square">
            <a:spAutoFit/>
          </a:bodyPr>
          <a:lstStyle/>
          <a:p>
            <a:r>
              <a:rPr lang="en-US" altLang="zh-CN" sz="1000" b="1" dirty="0">
                <a:solidFill>
                  <a:srgbClr val="455391"/>
                </a:solidFill>
                <a:latin typeface="Myriad Pro" charset="0"/>
              </a:rPr>
              <a:t>3</a:t>
            </a:r>
            <a:r>
              <a:rPr lang="en-US" altLang="zh-CN" sz="1000" b="1" dirty="0" smtClean="0">
                <a:solidFill>
                  <a:srgbClr val="455391"/>
                </a:solidFill>
                <a:latin typeface="Myriad Pro" charset="0"/>
              </a:rPr>
              <a:t>. </a:t>
            </a:r>
            <a:r>
              <a:rPr lang="en-US" altLang="zh-CN" sz="1000" dirty="0">
                <a:solidFill>
                  <a:srgbClr val="455391"/>
                </a:solidFill>
                <a:latin typeface="Myriad Pro" charset="0"/>
              </a:rPr>
              <a:t>The workflow of the facial recognition process has been simplified and the processing time is shortened, thus making the Face ID 3 one of the fastest facial recognition terminal in the industry.</a:t>
            </a:r>
          </a:p>
        </p:txBody>
      </p:sp>
      <p:sp>
        <p:nvSpPr>
          <p:cNvPr id="13" name="Rectangle 12"/>
          <p:cNvSpPr/>
          <p:nvPr/>
        </p:nvSpPr>
        <p:spPr>
          <a:xfrm>
            <a:off x="3197078" y="2761624"/>
            <a:ext cx="3509963" cy="400110"/>
          </a:xfrm>
          <a:prstGeom prst="rect">
            <a:avLst/>
          </a:prstGeom>
          <a:solidFill>
            <a:schemeClr val="bg1">
              <a:lumMod val="85000"/>
              <a:alpha val="42000"/>
            </a:schemeClr>
          </a:solidFill>
        </p:spPr>
        <p:txBody>
          <a:bodyPr>
            <a:spAutoFit/>
          </a:bodyPr>
          <a:lstStyle/>
          <a:p>
            <a:r>
              <a:rPr lang="en-US" altLang="zh-CN" sz="1000" b="1" dirty="0">
                <a:solidFill>
                  <a:srgbClr val="455391"/>
                </a:solidFill>
                <a:latin typeface="Myriad Pro" charset="0"/>
              </a:rPr>
              <a:t>2</a:t>
            </a:r>
            <a:r>
              <a:rPr lang="en-US" altLang="zh-CN" sz="1000" b="1" dirty="0" smtClean="0">
                <a:solidFill>
                  <a:srgbClr val="455391"/>
                </a:solidFill>
                <a:latin typeface="Myriad Pro" charset="0"/>
              </a:rPr>
              <a:t>. </a:t>
            </a:r>
            <a:r>
              <a:rPr lang="en-US" altLang="zh-CN" sz="1000" dirty="0">
                <a:solidFill>
                  <a:srgbClr val="455391"/>
                </a:solidFill>
                <a:latin typeface="Myriad Pro" charset="0"/>
              </a:rPr>
              <a:t>Elaborate on three technologies that Face ID 3 possess, and how they can work in combination. </a:t>
            </a:r>
          </a:p>
        </p:txBody>
      </p:sp>
    </p:spTree>
    <p:extLst>
      <p:ext uri="{BB962C8B-B14F-4D97-AF65-F5344CB8AC3E}">
        <p14:creationId xmlns:p14="http://schemas.microsoft.com/office/powerpoint/2010/main" val="148383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734" y="1407256"/>
            <a:ext cx="7298063" cy="1071756"/>
          </a:xfrm>
        </p:spPr>
        <p:txBody>
          <a:bodyPr>
            <a:normAutofit/>
          </a:bodyPr>
          <a:lstStyle/>
          <a:p>
            <a:r>
              <a:rPr lang="en-US" sz="3200" dirty="0" smtClean="0"/>
              <a:t>Facial Recognition has never been this advanced!</a:t>
            </a:r>
            <a:endParaRPr lang="en-US" sz="3200" dirty="0"/>
          </a:p>
        </p:txBody>
      </p:sp>
      <p:sp>
        <p:nvSpPr>
          <p:cNvPr id="3" name="Content Placeholder 2"/>
          <p:cNvSpPr>
            <a:spLocks noGrp="1"/>
          </p:cNvSpPr>
          <p:nvPr>
            <p:ph idx="1"/>
          </p:nvPr>
        </p:nvSpPr>
        <p:spPr>
          <a:xfrm>
            <a:off x="1264734" y="3197147"/>
            <a:ext cx="6698527" cy="4069241"/>
          </a:xfrm>
        </p:spPr>
        <p:txBody>
          <a:bodyPr>
            <a:normAutofit/>
          </a:bodyPr>
          <a:lstStyle/>
          <a:p>
            <a:pPr marL="0" indent="0">
              <a:buNone/>
            </a:pPr>
            <a:r>
              <a:rPr lang="en-US" sz="1200" dirty="0">
                <a:solidFill>
                  <a:srgbClr val="535C69"/>
                </a:solidFill>
                <a:latin typeface="Myriad Pro Cond" charset="0"/>
                <a:ea typeface="Kozuka Gothic Pro M" charset="0"/>
                <a:cs typeface="Kozuka Gothic Pro M" charset="0"/>
                <a:sym typeface="Wingdings" charset="0"/>
              </a:rPr>
              <a:t></a:t>
            </a:r>
            <a:r>
              <a:rPr lang="en-US" sz="2000" dirty="0">
                <a:solidFill>
                  <a:srgbClr val="535C69"/>
                </a:solidFill>
                <a:latin typeface="Myriad Pro Cond" charset="0"/>
                <a:ea typeface="Kozuka Gothic Pro M" charset="0"/>
                <a:cs typeface="Kozuka Gothic Pro M" charset="0"/>
                <a:sym typeface="Wingdings" charset="0"/>
              </a:rPr>
              <a:t> </a:t>
            </a:r>
            <a:r>
              <a:rPr lang="en-US" sz="2000" b="1" dirty="0" smtClean="0">
                <a:solidFill>
                  <a:srgbClr val="3366FF"/>
                </a:solidFill>
              </a:rPr>
              <a:t>400</a:t>
            </a:r>
            <a:r>
              <a:rPr lang="en-US" sz="2000" dirty="0" smtClean="0">
                <a:solidFill>
                  <a:srgbClr val="3366FF"/>
                </a:solidFill>
              </a:rPr>
              <a:t> face templates, </a:t>
            </a:r>
            <a:r>
              <a:rPr lang="en-US" sz="2000" b="1" dirty="0" smtClean="0">
                <a:solidFill>
                  <a:srgbClr val="3366FF"/>
                </a:solidFill>
              </a:rPr>
              <a:t>10,000</a:t>
            </a:r>
            <a:r>
              <a:rPr lang="en-US" sz="2000" dirty="0" smtClean="0">
                <a:solidFill>
                  <a:srgbClr val="3366FF"/>
                </a:solidFill>
              </a:rPr>
              <a:t> cards</a:t>
            </a:r>
            <a:endParaRPr lang="en-US" sz="1400" dirty="0" smtClean="0">
              <a:solidFill>
                <a:srgbClr val="3366FF"/>
              </a:solidFill>
            </a:endParaRPr>
          </a:p>
          <a:p>
            <a:pPr marL="0" lvl="0" indent="0">
              <a:spcBef>
                <a:spcPts val="0"/>
              </a:spcBef>
              <a:buNone/>
            </a:pPr>
            <a:r>
              <a:rPr lang="en-US" sz="1200" dirty="0">
                <a:solidFill>
                  <a:srgbClr val="535C69"/>
                </a:solidFill>
                <a:latin typeface="Myriad Pro Cond" charset="0"/>
                <a:ea typeface="Kozuka Gothic Pro M" charset="0"/>
                <a:cs typeface="Kozuka Gothic Pro M" charset="0"/>
                <a:sym typeface="Wingdings" charset="0"/>
              </a:rPr>
              <a:t></a:t>
            </a:r>
            <a:r>
              <a:rPr lang="en-US" sz="2000" dirty="0">
                <a:solidFill>
                  <a:srgbClr val="535C69"/>
                </a:solidFill>
                <a:latin typeface="Myriad Pro Cond" charset="0"/>
                <a:ea typeface="Kozuka Gothic Pro M" charset="0"/>
                <a:cs typeface="Kozuka Gothic Pro M" charset="0"/>
                <a:sym typeface="Wingdings" charset="0"/>
              </a:rPr>
              <a:t> </a:t>
            </a:r>
            <a:r>
              <a:rPr lang="en-US" sz="2000" b="1" dirty="0" smtClean="0">
                <a:solidFill>
                  <a:srgbClr val="3366FF"/>
                </a:solidFill>
              </a:rPr>
              <a:t>200,000</a:t>
            </a:r>
            <a:r>
              <a:rPr lang="en-US" sz="2000" dirty="0" smtClean="0">
                <a:solidFill>
                  <a:srgbClr val="3366FF"/>
                </a:solidFill>
              </a:rPr>
              <a:t> transaction logs  </a:t>
            </a:r>
            <a:endParaRPr lang="en-US" sz="1400" dirty="0" smtClean="0">
              <a:solidFill>
                <a:srgbClr val="3366FF"/>
              </a:solidFill>
              <a:latin typeface="Myriad Pro Cond" charset="0"/>
              <a:ea typeface="Kozuka Gothic Pro M" charset="0"/>
              <a:cs typeface="Kozuka Gothic Pro M" charset="0"/>
              <a:sym typeface="Wingdings" charset="0"/>
            </a:endParaRPr>
          </a:p>
          <a:p>
            <a:pPr marL="0" indent="0">
              <a:buNone/>
            </a:pPr>
            <a:r>
              <a:rPr lang="en-US" sz="1200" dirty="0">
                <a:solidFill>
                  <a:srgbClr val="535C69"/>
                </a:solidFill>
                <a:latin typeface="Myriad Pro Cond" charset="0"/>
                <a:ea typeface="Kozuka Gothic Pro M" charset="0"/>
                <a:cs typeface="Kozuka Gothic Pro M" charset="0"/>
                <a:sym typeface="Wingdings" charset="0"/>
              </a:rPr>
              <a:t></a:t>
            </a:r>
            <a:r>
              <a:rPr lang="en-US" sz="2000" dirty="0">
                <a:solidFill>
                  <a:srgbClr val="535C69"/>
                </a:solidFill>
                <a:latin typeface="Myriad Pro Cond" charset="0"/>
                <a:ea typeface="Kozuka Gothic Pro M" charset="0"/>
                <a:cs typeface="Kozuka Gothic Pro M" charset="0"/>
                <a:sym typeface="Wingdings" charset="0"/>
              </a:rPr>
              <a:t> </a:t>
            </a:r>
            <a:r>
              <a:rPr lang="en-US" sz="2000" b="1" dirty="0" smtClean="0">
                <a:solidFill>
                  <a:srgbClr val="3366FF"/>
                </a:solidFill>
              </a:rPr>
              <a:t>Dual </a:t>
            </a:r>
            <a:r>
              <a:rPr lang="en-US" sz="2000" b="1" dirty="0">
                <a:solidFill>
                  <a:srgbClr val="3366FF"/>
                </a:solidFill>
              </a:rPr>
              <a:t>camera </a:t>
            </a:r>
            <a:r>
              <a:rPr lang="en-US" sz="2000" dirty="0">
                <a:solidFill>
                  <a:srgbClr val="3366FF"/>
                </a:solidFill>
              </a:rPr>
              <a:t>and infrared face scanning </a:t>
            </a:r>
            <a:endParaRPr lang="en-US" sz="2000" dirty="0" smtClean="0">
              <a:solidFill>
                <a:srgbClr val="3366FF"/>
              </a:solidFill>
            </a:endParaRPr>
          </a:p>
          <a:p>
            <a:pPr marL="0" lvl="0" indent="0">
              <a:buNone/>
            </a:pPr>
            <a:r>
              <a:rPr lang="en-US" sz="1200" dirty="0">
                <a:solidFill>
                  <a:srgbClr val="535C69"/>
                </a:solidFill>
                <a:latin typeface="Myriad Pro Cond" charset="0"/>
                <a:ea typeface="Kozuka Gothic Pro M" charset="0"/>
                <a:cs typeface="Kozuka Gothic Pro M" charset="0"/>
                <a:sym typeface="Wingdings" charset="0"/>
              </a:rPr>
              <a:t></a:t>
            </a:r>
            <a:r>
              <a:rPr lang="en-US" sz="2000" dirty="0">
                <a:solidFill>
                  <a:srgbClr val="535C69"/>
                </a:solidFill>
                <a:latin typeface="Myriad Pro Cond" charset="0"/>
                <a:ea typeface="Kozuka Gothic Pro M" charset="0"/>
                <a:cs typeface="Kozuka Gothic Pro M" charset="0"/>
                <a:sym typeface="Wingdings" charset="0"/>
              </a:rPr>
              <a:t> </a:t>
            </a:r>
            <a:r>
              <a:rPr lang="en-US" sz="2000" b="1" dirty="0" err="1" smtClean="0">
                <a:solidFill>
                  <a:srgbClr val="3366FF"/>
                </a:solidFill>
              </a:rPr>
              <a:t>Workcode</a:t>
            </a:r>
            <a:r>
              <a:rPr lang="en-US" sz="2000" dirty="0" smtClean="0">
                <a:solidFill>
                  <a:srgbClr val="3366FF"/>
                </a:solidFill>
              </a:rPr>
              <a:t> reporting </a:t>
            </a:r>
          </a:p>
          <a:p>
            <a:pPr marL="0" lvl="0" indent="0">
              <a:buNone/>
            </a:pPr>
            <a:r>
              <a:rPr lang="en-US" sz="1200" dirty="0">
                <a:solidFill>
                  <a:srgbClr val="535C69"/>
                </a:solidFill>
                <a:latin typeface="Myriad Pro Cond" charset="0"/>
                <a:ea typeface="Kozuka Gothic Pro M" charset="0"/>
                <a:cs typeface="Kozuka Gothic Pro M" charset="0"/>
                <a:sym typeface="Wingdings" charset="0"/>
              </a:rPr>
              <a:t></a:t>
            </a:r>
            <a:r>
              <a:rPr lang="en-US" sz="2000" dirty="0">
                <a:solidFill>
                  <a:srgbClr val="535C69"/>
                </a:solidFill>
                <a:latin typeface="Myriad Pro Cond" charset="0"/>
                <a:ea typeface="Kozuka Gothic Pro M" charset="0"/>
                <a:cs typeface="Kozuka Gothic Pro M" charset="0"/>
                <a:sym typeface="Wingdings" charset="0"/>
              </a:rPr>
              <a:t> </a:t>
            </a:r>
            <a:r>
              <a:rPr lang="en-US" sz="2000" dirty="0" smtClean="0">
                <a:solidFill>
                  <a:srgbClr val="3366FF"/>
                </a:solidFill>
              </a:rPr>
              <a:t>Simple enrollment </a:t>
            </a:r>
          </a:p>
          <a:p>
            <a:pPr marL="0" lvl="0" indent="0">
              <a:buNone/>
            </a:pPr>
            <a:r>
              <a:rPr lang="en-US" sz="1200" dirty="0">
                <a:solidFill>
                  <a:srgbClr val="535C69"/>
                </a:solidFill>
                <a:latin typeface="Myriad Pro Cond" charset="0"/>
                <a:ea typeface="Kozuka Gothic Pro M" charset="0"/>
                <a:cs typeface="Kozuka Gothic Pro M" charset="0"/>
                <a:sym typeface="Wingdings" charset="0"/>
              </a:rPr>
              <a:t></a:t>
            </a:r>
            <a:r>
              <a:rPr lang="en-US" sz="2000" dirty="0">
                <a:solidFill>
                  <a:srgbClr val="535C69"/>
                </a:solidFill>
                <a:latin typeface="Myriad Pro Cond" charset="0"/>
                <a:ea typeface="Kozuka Gothic Pro M" charset="0"/>
                <a:cs typeface="Kozuka Gothic Pro M" charset="0"/>
                <a:sym typeface="Wingdings" charset="0"/>
              </a:rPr>
              <a:t> </a:t>
            </a:r>
            <a:r>
              <a:rPr lang="en-US" sz="2000" dirty="0" smtClean="0">
                <a:solidFill>
                  <a:srgbClr val="3366FF"/>
                </a:solidFill>
              </a:rPr>
              <a:t>Touch screen, </a:t>
            </a:r>
            <a:r>
              <a:rPr lang="en-US" sz="2000" b="1" dirty="0" smtClean="0">
                <a:solidFill>
                  <a:srgbClr val="3366FF"/>
                </a:solidFill>
              </a:rPr>
              <a:t>user-friendly </a:t>
            </a:r>
            <a:r>
              <a:rPr lang="en-US" sz="2000" dirty="0" smtClean="0">
                <a:solidFill>
                  <a:srgbClr val="3366FF"/>
                </a:solidFill>
              </a:rPr>
              <a:t>interface </a:t>
            </a:r>
            <a:endParaRPr lang="en-US" sz="1400" dirty="0" smtClean="0">
              <a:solidFill>
                <a:srgbClr val="3366FF"/>
              </a:solidFill>
            </a:endParaRPr>
          </a:p>
          <a:p>
            <a:pPr marL="0" lvl="0" indent="0">
              <a:buNone/>
            </a:pPr>
            <a:r>
              <a:rPr lang="en-US" sz="1200" dirty="0">
                <a:solidFill>
                  <a:srgbClr val="535C69"/>
                </a:solidFill>
                <a:latin typeface="Myriad Pro Cond" charset="0"/>
                <a:ea typeface="Kozuka Gothic Pro M" charset="0"/>
                <a:cs typeface="Kozuka Gothic Pro M" charset="0"/>
                <a:sym typeface="Wingdings" charset="0"/>
              </a:rPr>
              <a:t></a:t>
            </a:r>
            <a:r>
              <a:rPr lang="en-US" sz="2000" dirty="0">
                <a:solidFill>
                  <a:srgbClr val="535C69"/>
                </a:solidFill>
                <a:latin typeface="Myriad Pro Cond" charset="0"/>
                <a:ea typeface="Kozuka Gothic Pro M" charset="0"/>
                <a:cs typeface="Kozuka Gothic Pro M" charset="0"/>
                <a:sym typeface="Wingdings" charset="0"/>
              </a:rPr>
              <a:t> </a:t>
            </a:r>
            <a:r>
              <a:rPr lang="en-US" sz="2000" b="1" dirty="0" smtClean="0">
                <a:solidFill>
                  <a:srgbClr val="3366FF"/>
                </a:solidFill>
              </a:rPr>
              <a:t>Stylish</a:t>
            </a:r>
            <a:r>
              <a:rPr lang="en-US" sz="2000" dirty="0" smtClean="0">
                <a:solidFill>
                  <a:srgbClr val="3366FF"/>
                </a:solidFill>
              </a:rPr>
              <a:t> for any environment </a:t>
            </a:r>
            <a:endParaRPr lang="en-US" sz="1400" dirty="0">
              <a:solidFill>
                <a:srgbClr val="3366FF"/>
              </a:solidFill>
            </a:endParaRPr>
          </a:p>
        </p:txBody>
      </p:sp>
      <p:sp>
        <p:nvSpPr>
          <p:cNvPr id="4" name="TextBox 3"/>
          <p:cNvSpPr txBox="1"/>
          <p:nvPr/>
        </p:nvSpPr>
        <p:spPr>
          <a:xfrm>
            <a:off x="1278373" y="2326309"/>
            <a:ext cx="6863990" cy="707886"/>
          </a:xfrm>
          <a:prstGeom prst="rect">
            <a:avLst/>
          </a:prstGeom>
          <a:noFill/>
        </p:spPr>
        <p:txBody>
          <a:bodyPr wrap="square" rtlCol="0">
            <a:spAutoFit/>
          </a:bodyPr>
          <a:lstStyle/>
          <a:p>
            <a:r>
              <a:rPr lang="en-US" sz="2000" dirty="0" smtClean="0">
                <a:latin typeface="Cambria"/>
                <a:cs typeface="Cambria"/>
              </a:rPr>
              <a:t>The Face ID 3 has all the essential requirements of a biometric system</a:t>
            </a:r>
            <a:endParaRPr lang="en-US" sz="2000" dirty="0">
              <a:latin typeface="Cambria"/>
              <a:cs typeface="Cambria"/>
            </a:endParaRPr>
          </a:p>
        </p:txBody>
      </p:sp>
      <p:pic>
        <p:nvPicPr>
          <p:cNvPr id="5" name="Picture 18" descr="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566" y="3114097"/>
            <a:ext cx="2876550" cy="28432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
        <p:nvSpPr>
          <p:cNvPr id="7" name="Rectangle 6"/>
          <p:cNvSpPr/>
          <p:nvPr/>
        </p:nvSpPr>
        <p:spPr>
          <a:xfrm>
            <a:off x="6034010" y="3686990"/>
            <a:ext cx="3109990" cy="553998"/>
          </a:xfrm>
          <a:prstGeom prst="rect">
            <a:avLst/>
          </a:prstGeom>
          <a:solidFill>
            <a:schemeClr val="bg1">
              <a:lumMod val="85000"/>
              <a:alpha val="42000"/>
            </a:schemeClr>
          </a:solidFill>
        </p:spPr>
        <p:txBody>
          <a:bodyPr wrap="square">
            <a:spAutoFit/>
          </a:bodyPr>
          <a:lstStyle/>
          <a:p>
            <a:r>
              <a:rPr lang="en-US" altLang="zh-CN" sz="1000" b="1" dirty="0">
                <a:solidFill>
                  <a:srgbClr val="455391"/>
                </a:solidFill>
                <a:latin typeface="Myriad Pro" charset="0"/>
              </a:rPr>
              <a:t>1. </a:t>
            </a:r>
            <a:r>
              <a:rPr lang="en-US" altLang="zh-CN" sz="1000" dirty="0" smtClean="0">
                <a:solidFill>
                  <a:srgbClr val="455391"/>
                </a:solidFill>
                <a:latin typeface="Myriad Pro" charset="0"/>
              </a:rPr>
              <a:t>Dual camera ensures a good template capture and infrared face scanning allows the terminal to detect the facial features even in low lighting.</a:t>
            </a:r>
            <a:endParaRPr lang="en-US" sz="1000" dirty="0">
              <a:solidFill>
                <a:srgbClr val="455391"/>
              </a:solidFill>
              <a:latin typeface="Myriad Pro" charset="0"/>
            </a:endParaRPr>
          </a:p>
        </p:txBody>
      </p:sp>
      <p:sp>
        <p:nvSpPr>
          <p:cNvPr id="8" name="Rectangle 7"/>
          <p:cNvSpPr/>
          <p:nvPr/>
        </p:nvSpPr>
        <p:spPr>
          <a:xfrm>
            <a:off x="4061762" y="4240988"/>
            <a:ext cx="3109990" cy="400110"/>
          </a:xfrm>
          <a:prstGeom prst="rect">
            <a:avLst/>
          </a:prstGeom>
          <a:solidFill>
            <a:schemeClr val="bg1">
              <a:lumMod val="85000"/>
              <a:alpha val="42000"/>
            </a:schemeClr>
          </a:solidFill>
        </p:spPr>
        <p:txBody>
          <a:bodyPr wrap="square">
            <a:spAutoFit/>
          </a:bodyPr>
          <a:lstStyle/>
          <a:p>
            <a:r>
              <a:rPr lang="en-US" altLang="zh-CN" sz="1000" b="1" dirty="0">
                <a:solidFill>
                  <a:srgbClr val="455391"/>
                </a:solidFill>
                <a:latin typeface="Myriad Pro" charset="0"/>
              </a:rPr>
              <a:t>2</a:t>
            </a:r>
            <a:r>
              <a:rPr lang="en-US" altLang="zh-CN" sz="1000" b="1" dirty="0" smtClean="0">
                <a:solidFill>
                  <a:srgbClr val="455391"/>
                </a:solidFill>
                <a:latin typeface="Myriad Pro" charset="0"/>
              </a:rPr>
              <a:t>. </a:t>
            </a:r>
            <a:r>
              <a:rPr lang="en-US" altLang="zh-CN" sz="1000" dirty="0" smtClean="0">
                <a:solidFill>
                  <a:srgbClr val="455391"/>
                </a:solidFill>
                <a:latin typeface="Myriad Pro" charset="0"/>
              </a:rPr>
              <a:t>Explain the concept of </a:t>
            </a:r>
            <a:r>
              <a:rPr lang="en-US" altLang="zh-CN" sz="1000" dirty="0" err="1" smtClean="0">
                <a:solidFill>
                  <a:srgbClr val="455391"/>
                </a:solidFill>
                <a:latin typeface="Myriad Pro" charset="0"/>
              </a:rPr>
              <a:t>workcodes</a:t>
            </a:r>
            <a:r>
              <a:rPr lang="en-US" altLang="zh-CN" sz="1000" dirty="0" smtClean="0">
                <a:solidFill>
                  <a:srgbClr val="455391"/>
                </a:solidFill>
                <a:latin typeface="Myriad Pro" charset="0"/>
              </a:rPr>
              <a:t> and how it can benefit the management. </a:t>
            </a:r>
            <a:endParaRPr lang="en-US" sz="1000" dirty="0">
              <a:solidFill>
                <a:srgbClr val="455391"/>
              </a:solidFill>
              <a:latin typeface="Myriad Pro" charset="0"/>
            </a:endParaRPr>
          </a:p>
        </p:txBody>
      </p:sp>
    </p:spTree>
    <p:extLst>
      <p:ext uri="{BB962C8B-B14F-4D97-AF65-F5344CB8AC3E}">
        <p14:creationId xmlns:p14="http://schemas.microsoft.com/office/powerpoint/2010/main" val="401833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221383" y="1288583"/>
            <a:ext cx="72485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sz="3200" b="1" dirty="0">
                <a:solidFill>
                  <a:srgbClr val="8F0000"/>
                </a:solidFill>
                <a:effectLst>
                  <a:outerShdw blurRad="38100" dist="38100" dir="2700000" algn="tl">
                    <a:srgbClr val="DDDDDD"/>
                  </a:outerShdw>
                </a:effectLst>
                <a:latin typeface="Cambria"/>
                <a:ea typeface="Kozuka Gothic Pro M" charset="0"/>
                <a:cs typeface="Cambria"/>
              </a:rPr>
              <a:t>What do you get when you purchase a FingerTec </a:t>
            </a:r>
            <a:r>
              <a:rPr lang="en-US" sz="3200" b="1" dirty="0" smtClean="0">
                <a:solidFill>
                  <a:srgbClr val="8F0000"/>
                </a:solidFill>
                <a:effectLst>
                  <a:outerShdw blurRad="38100" dist="38100" dir="2700000" algn="tl">
                    <a:srgbClr val="DDDDDD"/>
                  </a:outerShdw>
                </a:effectLst>
                <a:latin typeface="Cambria"/>
                <a:ea typeface="Kozuka Gothic Pro M" charset="0"/>
                <a:cs typeface="Cambria"/>
              </a:rPr>
              <a:t>Face ID 3?</a:t>
            </a:r>
            <a:endParaRPr lang="en-US" sz="3200" b="1" dirty="0">
              <a:solidFill>
                <a:srgbClr val="8F0000"/>
              </a:solidFill>
              <a:effectLst>
                <a:outerShdw blurRad="38100" dist="38100" dir="2700000" algn="tl">
                  <a:srgbClr val="DDDDDD"/>
                </a:outerShdw>
              </a:effectLst>
              <a:latin typeface="Cambria"/>
              <a:ea typeface="Kozuka Gothic Pro M" charset="0"/>
              <a:cs typeface="Cambria"/>
            </a:endParaRPr>
          </a:p>
        </p:txBody>
      </p:sp>
      <p:sp>
        <p:nvSpPr>
          <p:cNvPr id="6" name="Text Box 10"/>
          <p:cNvSpPr txBox="1">
            <a:spLocks noChangeArrowheads="1"/>
          </p:cNvSpPr>
          <p:nvPr/>
        </p:nvSpPr>
        <p:spPr bwMode="auto">
          <a:xfrm>
            <a:off x="790544" y="2574151"/>
            <a:ext cx="179328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b="1" dirty="0" smtClean="0">
                <a:solidFill>
                  <a:srgbClr val="3366FF"/>
                </a:solidFill>
                <a:latin typeface="Cambria"/>
                <a:ea typeface="Kozuka Gothic Pro M" charset="0"/>
                <a:cs typeface="Cambria"/>
              </a:rPr>
              <a:t>Top </a:t>
            </a:r>
            <a:r>
              <a:rPr lang="en-US" altLang="zh-CN" b="1" dirty="0">
                <a:solidFill>
                  <a:srgbClr val="3366FF"/>
                </a:solidFill>
                <a:latin typeface="Cambria"/>
                <a:ea typeface="Kozuka Gothic Pro M" charset="0"/>
                <a:cs typeface="Cambria"/>
              </a:rPr>
              <a:t>Quality Hardware</a:t>
            </a:r>
          </a:p>
          <a:p>
            <a:pPr eaLnBrk="1" hangingPunct="1">
              <a:buFont typeface="Wingdings" charset="0"/>
              <a:buChar char="ü"/>
            </a:pPr>
            <a:r>
              <a:rPr lang="en-US" altLang="zh-CN" sz="1400" dirty="0">
                <a:solidFill>
                  <a:srgbClr val="727E90"/>
                </a:solidFill>
                <a:latin typeface="Cambria"/>
                <a:ea typeface="Kozuka Gothic Pro M" charset="0"/>
                <a:cs typeface="Cambria"/>
              </a:rPr>
              <a:t> FCC &amp; CE certified</a:t>
            </a:r>
          </a:p>
          <a:p>
            <a:pPr eaLnBrk="1" hangingPunct="1">
              <a:buFont typeface="Wingdings" charset="0"/>
              <a:buChar char="ü"/>
            </a:pPr>
            <a:r>
              <a:rPr lang="en-US" altLang="zh-CN" sz="1400" dirty="0">
                <a:solidFill>
                  <a:srgbClr val="727E90"/>
                </a:solidFill>
                <a:latin typeface="Cambria"/>
                <a:ea typeface="Kozuka Gothic Pro M" charset="0"/>
                <a:cs typeface="Cambria"/>
              </a:rPr>
              <a:t> Strictly </a:t>
            </a:r>
            <a:r>
              <a:rPr lang="en-US" altLang="zh-CN" sz="1400" dirty="0" smtClean="0">
                <a:solidFill>
                  <a:srgbClr val="727E90"/>
                </a:solidFill>
                <a:latin typeface="Cambria"/>
                <a:ea typeface="Kozuka Gothic Pro M" charset="0"/>
                <a:cs typeface="Cambria"/>
              </a:rPr>
              <a:t>Monitored  Quality </a:t>
            </a:r>
            <a:r>
              <a:rPr lang="en-US" altLang="zh-CN" sz="1400" dirty="0">
                <a:solidFill>
                  <a:srgbClr val="727E90"/>
                </a:solidFill>
                <a:latin typeface="Cambria"/>
                <a:ea typeface="Kozuka Gothic Pro M" charset="0"/>
                <a:cs typeface="Cambria"/>
              </a:rPr>
              <a:t>Control</a:t>
            </a:r>
            <a:endParaRPr lang="en-US" altLang="zh-CN" sz="1400" dirty="0">
              <a:solidFill>
                <a:srgbClr val="727E90"/>
              </a:solidFill>
              <a:latin typeface="Cambria"/>
              <a:cs typeface="Cambria"/>
            </a:endParaRPr>
          </a:p>
        </p:txBody>
      </p:sp>
      <p:sp>
        <p:nvSpPr>
          <p:cNvPr id="7" name="Text Box 10"/>
          <p:cNvSpPr txBox="1">
            <a:spLocks noChangeArrowheads="1"/>
          </p:cNvSpPr>
          <p:nvPr/>
        </p:nvSpPr>
        <p:spPr bwMode="auto">
          <a:xfrm>
            <a:off x="5173135" y="2574151"/>
            <a:ext cx="16186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b="1" dirty="0">
                <a:solidFill>
                  <a:srgbClr val="3366FF"/>
                </a:solidFill>
                <a:latin typeface="Cambria"/>
                <a:ea typeface="Kozuka Gothic Pro M" charset="0"/>
                <a:cs typeface="Cambria"/>
              </a:rPr>
              <a:t>Online </a:t>
            </a:r>
            <a:r>
              <a:rPr lang="en-US" altLang="zh-CN" b="1" dirty="0" smtClean="0">
                <a:solidFill>
                  <a:srgbClr val="3366FF"/>
                </a:solidFill>
                <a:latin typeface="Cambria"/>
                <a:ea typeface="Kozuka Gothic Pro M" charset="0"/>
                <a:cs typeface="Cambria"/>
              </a:rPr>
              <a:t>Resources</a:t>
            </a:r>
            <a:endParaRPr lang="en-US" altLang="zh-CN" sz="1400" dirty="0" smtClean="0">
              <a:solidFill>
                <a:srgbClr val="3366FF"/>
              </a:solidFill>
              <a:latin typeface="Cambria"/>
              <a:ea typeface="Kozuka Gothic Pro M" charset="0"/>
              <a:cs typeface="Cambria"/>
            </a:endParaRPr>
          </a:p>
          <a:p>
            <a:pPr eaLnBrk="1" hangingPunct="1">
              <a:buFont typeface="Wingdings" charset="0"/>
              <a:buChar char="ü"/>
            </a:pPr>
            <a:r>
              <a:rPr lang="en-US" altLang="zh-CN" sz="1400" dirty="0" smtClean="0">
                <a:solidFill>
                  <a:srgbClr val="727E90"/>
                </a:solidFill>
                <a:latin typeface="Cambria"/>
                <a:ea typeface="Kozuka Gothic Pro M" charset="0"/>
                <a:cs typeface="Cambria"/>
              </a:rPr>
              <a:t>Online </a:t>
            </a:r>
            <a:r>
              <a:rPr lang="en-US" altLang="zh-CN" sz="1400" dirty="0">
                <a:solidFill>
                  <a:srgbClr val="727E90"/>
                </a:solidFill>
                <a:latin typeface="Cambria"/>
                <a:ea typeface="Kozuka Gothic Pro M" charset="0"/>
                <a:cs typeface="Cambria"/>
              </a:rPr>
              <a:t>manuals &amp; guides</a:t>
            </a:r>
          </a:p>
          <a:p>
            <a:pPr eaLnBrk="1" hangingPunct="1">
              <a:buFont typeface="Wingdings" charset="0"/>
              <a:buChar char="ü"/>
            </a:pPr>
            <a:r>
              <a:rPr lang="en-US" altLang="zh-CN" sz="1400" dirty="0">
                <a:solidFill>
                  <a:srgbClr val="727E90"/>
                </a:solidFill>
                <a:latin typeface="Cambria"/>
                <a:ea typeface="Kozuka Gothic Pro M" charset="0"/>
                <a:cs typeface="Cambria"/>
              </a:rPr>
              <a:t>Product Warranty</a:t>
            </a:r>
          </a:p>
          <a:p>
            <a:pPr eaLnBrk="1" hangingPunct="1">
              <a:buFont typeface="Wingdings" charset="0"/>
              <a:buChar char="ü"/>
            </a:pPr>
            <a:r>
              <a:rPr lang="en-US" altLang="zh-CN" sz="1400" dirty="0">
                <a:solidFill>
                  <a:srgbClr val="727E90"/>
                </a:solidFill>
                <a:latin typeface="Cambria"/>
                <a:ea typeface="Kozuka Gothic Pro M" charset="0"/>
                <a:cs typeface="Cambria"/>
              </a:rPr>
              <a:t>End-User support website</a:t>
            </a:r>
            <a:endParaRPr lang="en-US" altLang="zh-CN" sz="1400" dirty="0">
              <a:solidFill>
                <a:srgbClr val="727E90"/>
              </a:solidFill>
              <a:latin typeface="Cambria"/>
              <a:cs typeface="Cambria"/>
            </a:endParaRPr>
          </a:p>
        </p:txBody>
      </p:sp>
      <p:sp>
        <p:nvSpPr>
          <p:cNvPr id="8" name="Text Box 10"/>
          <p:cNvSpPr txBox="1">
            <a:spLocks noChangeArrowheads="1"/>
          </p:cNvSpPr>
          <p:nvPr/>
        </p:nvSpPr>
        <p:spPr bwMode="auto">
          <a:xfrm>
            <a:off x="7350711" y="2543373"/>
            <a:ext cx="160685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b="1" dirty="0" smtClean="0">
                <a:solidFill>
                  <a:srgbClr val="3366FF"/>
                </a:solidFill>
                <a:latin typeface="Cambria"/>
                <a:ea typeface="Kozuka Gothic Pro M" charset="0"/>
                <a:cs typeface="Cambria"/>
              </a:rPr>
              <a:t> After sales support</a:t>
            </a:r>
          </a:p>
          <a:p>
            <a:pPr eaLnBrk="1" hangingPunct="1">
              <a:buFont typeface="Wingdings" charset="0"/>
              <a:buChar char="ü"/>
            </a:pPr>
            <a:r>
              <a:rPr lang="en-US" altLang="zh-CN" sz="1600" dirty="0" smtClean="0">
                <a:solidFill>
                  <a:srgbClr val="727E90"/>
                </a:solidFill>
                <a:latin typeface="Cambria"/>
                <a:ea typeface="Kozuka Gothic Pro M" charset="0"/>
                <a:cs typeface="Cambria"/>
              </a:rPr>
              <a:t> </a:t>
            </a:r>
            <a:r>
              <a:rPr lang="en-US" altLang="zh-CN" sz="1400" dirty="0" smtClean="0">
                <a:solidFill>
                  <a:srgbClr val="727E90"/>
                </a:solidFill>
                <a:latin typeface="Cambria"/>
                <a:ea typeface="Kozuka Gothic Pro M" charset="0"/>
                <a:cs typeface="Cambria"/>
              </a:rPr>
              <a:t>Assistance through various online means (</a:t>
            </a:r>
            <a:r>
              <a:rPr lang="en-US" altLang="zh-CN" sz="1400" dirty="0" err="1" smtClean="0">
                <a:solidFill>
                  <a:srgbClr val="727E90"/>
                </a:solidFill>
                <a:latin typeface="Cambria"/>
                <a:ea typeface="Kozuka Gothic Pro M" charset="0"/>
                <a:cs typeface="Cambria"/>
              </a:rPr>
              <a:t>eg</a:t>
            </a:r>
            <a:r>
              <a:rPr lang="en-US" altLang="zh-CN" sz="1400" dirty="0" smtClean="0">
                <a:solidFill>
                  <a:srgbClr val="727E90"/>
                </a:solidFill>
                <a:latin typeface="Cambria"/>
                <a:ea typeface="Kozuka Gothic Pro M" charset="0"/>
                <a:cs typeface="Cambria"/>
              </a:rPr>
              <a:t>: Skype, MSN, email)</a:t>
            </a:r>
          </a:p>
          <a:p>
            <a:pPr eaLnBrk="1" hangingPunct="1">
              <a:buFont typeface="Wingdings" charset="0"/>
              <a:buChar char="ü"/>
            </a:pPr>
            <a:r>
              <a:rPr lang="en-US" altLang="zh-CN" sz="1400" dirty="0" smtClean="0">
                <a:solidFill>
                  <a:srgbClr val="727E90"/>
                </a:solidFill>
                <a:latin typeface="Cambria"/>
                <a:ea typeface="Kozuka Gothic Pro M" charset="0"/>
                <a:cs typeface="Cambria"/>
              </a:rPr>
              <a:t>Global Product Warranty for up to 24 months</a:t>
            </a:r>
            <a:endParaRPr lang="en-US" altLang="zh-CN" sz="1400" dirty="0">
              <a:solidFill>
                <a:srgbClr val="727E90"/>
              </a:solidFill>
              <a:latin typeface="Cambria"/>
              <a:cs typeface="Cambria"/>
            </a:endParaRPr>
          </a:p>
        </p:txBody>
      </p:sp>
      <p:grpSp>
        <p:nvGrpSpPr>
          <p:cNvPr id="9" name="Group 8"/>
          <p:cNvGrpSpPr>
            <a:grpSpLocks/>
          </p:cNvGrpSpPr>
          <p:nvPr/>
        </p:nvGrpSpPr>
        <p:grpSpPr bwMode="auto">
          <a:xfrm>
            <a:off x="5280969" y="4984453"/>
            <a:ext cx="1510810" cy="1469469"/>
            <a:chOff x="4913961" y="4475339"/>
            <a:chExt cx="1913876" cy="1861273"/>
          </a:xfrm>
        </p:grpSpPr>
        <p:sp>
          <p:nvSpPr>
            <p:cNvPr id="10" name="Rectangle 9"/>
            <p:cNvSpPr/>
            <p:nvPr/>
          </p:nvSpPr>
          <p:spPr>
            <a:xfrm>
              <a:off x="4913961" y="4475339"/>
              <a:ext cx="1913876" cy="1861273"/>
            </a:xfrm>
            <a:prstGeom prst="rect">
              <a:avLst/>
            </a:prstGeom>
            <a:solidFill>
              <a:schemeClr val="bg1"/>
            </a:solidFill>
            <a:ln w="190500" cmpd="sng">
              <a:solidFill>
                <a:schemeClr val="bg1"/>
              </a:solidFill>
              <a:round/>
            </a:ln>
            <a:effectLst>
              <a:outerShdw blurRad="50800" dist="38100" algn="l" rotWithShape="0">
                <a:prstClr val="black">
                  <a:alpha val="40000"/>
                </a:prstClr>
              </a:outerShdw>
            </a:effectLst>
            <a:scene3d>
              <a:camera prst="orthographicFront"/>
              <a:lightRig rig="twoPt" dir="t"/>
            </a:scene3d>
            <a:sp3d contourW="12700">
              <a:bevelT w="50800" h="16510"/>
              <a:contourClr>
                <a:schemeClr val="bg1">
                  <a:lumMod val="75000"/>
                </a:schemeClr>
              </a:contourClr>
            </a:sp3d>
          </p:spPr>
          <p:style>
            <a:lnRef idx="3">
              <a:schemeClr val="lt1"/>
            </a:lnRef>
            <a:fillRef idx="1">
              <a:schemeClr val="accent3"/>
            </a:fillRef>
            <a:effectRef idx="1">
              <a:schemeClr val="accent3"/>
            </a:effectRef>
            <a:fontRef idx="minor">
              <a:schemeClr val="lt1"/>
            </a:fontRef>
          </p:style>
          <p:txBody>
            <a:bodyPr anchor="ct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eaLnBrk="1" hangingPunct="1"/>
              <a:endParaRPr lang="en-US">
                <a:solidFill>
                  <a:srgbClr val="FFFFFF"/>
                </a:solidFill>
              </a:endParaRPr>
            </a:p>
          </p:txBody>
        </p:sp>
        <p:pic>
          <p:nvPicPr>
            <p:cNvPr id="11" name="Picture 40" descr="http://sales.fingertec.com/images/imagebank/licensedimg/FT-img115-500x.jpg"/>
            <p:cNvPicPr>
              <a:picLocks noChangeAspect="1" noChangeArrowheads="1"/>
            </p:cNvPicPr>
            <p:nvPr/>
          </p:nvPicPr>
          <p:blipFill>
            <a:blip r:embed="rId3">
              <a:extLst>
                <a:ext uri="{28A0092B-C50C-407E-A947-70E740481C1C}">
                  <a14:useLocalDpi xmlns:a14="http://schemas.microsoft.com/office/drawing/2010/main" val="0"/>
                </a:ext>
              </a:extLst>
            </a:blip>
            <a:srcRect t="4160" b="25453"/>
            <a:stretch>
              <a:fillRect/>
            </a:stretch>
          </p:blipFill>
          <p:spPr bwMode="auto">
            <a:xfrm>
              <a:off x="4946618" y="4493087"/>
              <a:ext cx="1744762" cy="181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44" descr="http://www.vsc.com/en/images/callcenter_small.jpg"/>
          <p:cNvPicPr>
            <a:picLocks noChangeAspect="1" noChangeArrowheads="1"/>
          </p:cNvPicPr>
          <p:nvPr/>
        </p:nvPicPr>
        <p:blipFill rotWithShape="1">
          <a:blip r:embed="rId4">
            <a:extLst>
              <a:ext uri="{28A0092B-C50C-407E-A947-70E740481C1C}">
                <a14:useLocalDpi xmlns:a14="http://schemas.microsoft.com/office/drawing/2010/main" val="0"/>
              </a:ext>
            </a:extLst>
          </a:blip>
          <a:srcRect l="29877" b="2123"/>
          <a:stretch/>
        </p:blipFill>
        <p:spPr bwMode="auto">
          <a:xfrm>
            <a:off x="7433478" y="4998465"/>
            <a:ext cx="1446863" cy="1442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chemeClr val="bg1">
                <a:lumMod val="75000"/>
              </a:schemeClr>
            </a:contourClr>
          </a:sp3d>
          <a:extLst/>
        </p:spPr>
      </p:pic>
      <p:grpSp>
        <p:nvGrpSpPr>
          <p:cNvPr id="13" name="Group 12"/>
          <p:cNvGrpSpPr>
            <a:grpSpLocks/>
          </p:cNvGrpSpPr>
          <p:nvPr/>
        </p:nvGrpSpPr>
        <p:grpSpPr bwMode="auto">
          <a:xfrm>
            <a:off x="2941801" y="4941168"/>
            <a:ext cx="1697469" cy="1540876"/>
            <a:chOff x="2501628" y="4422030"/>
            <a:chExt cx="2151662" cy="1953645"/>
          </a:xfrm>
        </p:grpSpPr>
        <p:sp>
          <p:nvSpPr>
            <p:cNvPr id="14" name="Rectangle 13"/>
            <p:cNvSpPr/>
            <p:nvPr/>
          </p:nvSpPr>
          <p:spPr>
            <a:xfrm>
              <a:off x="2664529" y="4475338"/>
              <a:ext cx="1913876" cy="1861273"/>
            </a:xfrm>
            <a:prstGeom prst="rect">
              <a:avLst/>
            </a:prstGeom>
            <a:gradFill>
              <a:gsLst>
                <a:gs pos="0">
                  <a:schemeClr val="bg1">
                    <a:lumMod val="85000"/>
                  </a:schemeClr>
                </a:gs>
                <a:gs pos="16000">
                  <a:schemeClr val="bg1">
                    <a:lumMod val="95000"/>
                  </a:schemeClr>
                </a:gs>
                <a:gs pos="100000">
                  <a:schemeClr val="bg1"/>
                </a:gs>
              </a:gsLst>
              <a:lin ang="16200000" scaled="1"/>
            </a:gradFill>
            <a:ln w="190500" cmpd="sng">
              <a:solidFill>
                <a:schemeClr val="bg1"/>
              </a:solidFill>
              <a:round/>
            </a:ln>
            <a:effectLst>
              <a:outerShdw blurRad="50800" dist="38100" algn="l" rotWithShape="0">
                <a:prstClr val="black">
                  <a:alpha val="40000"/>
                </a:prstClr>
              </a:outerShdw>
            </a:effectLst>
            <a:scene3d>
              <a:camera prst="orthographicFront"/>
              <a:lightRig rig="twoPt" dir="t"/>
            </a:scene3d>
            <a:sp3d contourW="12700">
              <a:bevelT w="50800" h="16510"/>
              <a:contourClr>
                <a:schemeClr val="bg1">
                  <a:lumMod val="75000"/>
                </a:schemeClr>
              </a:contourClr>
            </a:sp3d>
          </p:spPr>
          <p:style>
            <a:lnRef idx="3">
              <a:schemeClr val="lt1"/>
            </a:lnRef>
            <a:fillRef idx="1">
              <a:schemeClr val="accent3"/>
            </a:fillRef>
            <a:effectRef idx="1">
              <a:schemeClr val="accent3"/>
            </a:effectRef>
            <a:fontRef idx="minor">
              <a:schemeClr val="lt1"/>
            </a:fontRef>
          </p:style>
          <p:txBody>
            <a:bodyPr anchor="ct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eaLnBrk="1" hangingPunct="1"/>
              <a:endParaRPr lang="en-US">
                <a:solidFill>
                  <a:srgbClr val="FFFFFF"/>
                </a:solidFill>
              </a:endParaRPr>
            </a:p>
          </p:txBody>
        </p:sp>
        <p:pic>
          <p:nvPicPr>
            <p:cNvPr id="15" name="Picture 48" descr="http://product.fingertec.com/packaging/images/AllinDVD-s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540" y="4422030"/>
              <a:ext cx="1428750" cy="1428750"/>
            </a:xfrm>
            <a:prstGeom prst="rect">
              <a:avLst/>
            </a:prstGeom>
            <a:noFill/>
            <a:ln>
              <a:noFill/>
            </a:ln>
            <a:effectLst>
              <a:outerShdw blurRad="152400" dist="88900" dir="5400000" sx="89999" sy="-19000" rotWithShape="0">
                <a:srgbClr val="000000">
                  <a:alpha val="1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6" descr="http://product.fingertec.com/packaging/images/AllinDV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1628" y="5022234"/>
              <a:ext cx="1380510" cy="1353441"/>
            </a:xfrm>
            <a:prstGeom prst="rect">
              <a:avLst/>
            </a:prstGeom>
            <a:noFill/>
            <a:ln>
              <a:noFill/>
            </a:ln>
            <a:effectLst>
              <a:outerShdw blurRad="50800" dist="38100" algn="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p:cNvGrpSpPr>
          <p:nvPr/>
        </p:nvGrpSpPr>
        <p:grpSpPr bwMode="auto">
          <a:xfrm>
            <a:off x="790544" y="4961517"/>
            <a:ext cx="1509558" cy="1469469"/>
            <a:chOff x="282260" y="4475338"/>
            <a:chExt cx="1913876" cy="1861273"/>
          </a:xfrm>
        </p:grpSpPr>
        <p:sp>
          <p:nvSpPr>
            <p:cNvPr id="18" name="Rectangle 17"/>
            <p:cNvSpPr/>
            <p:nvPr/>
          </p:nvSpPr>
          <p:spPr>
            <a:xfrm>
              <a:off x="282260" y="4475338"/>
              <a:ext cx="1913876" cy="1861273"/>
            </a:xfrm>
            <a:prstGeom prst="rect">
              <a:avLst/>
            </a:prstGeom>
            <a:gradFill>
              <a:gsLst>
                <a:gs pos="0">
                  <a:schemeClr val="bg1">
                    <a:lumMod val="85000"/>
                  </a:schemeClr>
                </a:gs>
                <a:gs pos="16000">
                  <a:schemeClr val="bg1">
                    <a:lumMod val="95000"/>
                  </a:schemeClr>
                </a:gs>
                <a:gs pos="100000">
                  <a:schemeClr val="bg1"/>
                </a:gs>
              </a:gsLst>
              <a:lin ang="16200000" scaled="1"/>
            </a:gradFill>
            <a:ln w="190500" cmpd="sng">
              <a:solidFill>
                <a:schemeClr val="bg1"/>
              </a:solidFill>
              <a:round/>
            </a:ln>
            <a:effectLst>
              <a:outerShdw blurRad="50800" dist="38100" algn="l" rotWithShape="0">
                <a:prstClr val="black">
                  <a:alpha val="40000"/>
                </a:prstClr>
              </a:outerShdw>
            </a:effectLst>
            <a:scene3d>
              <a:camera prst="orthographicFront"/>
              <a:lightRig rig="twoPt" dir="t"/>
            </a:scene3d>
            <a:sp3d contourW="12700">
              <a:bevelT w="50800" h="16510"/>
              <a:contourClr>
                <a:schemeClr val="bg1">
                  <a:lumMod val="75000"/>
                </a:schemeClr>
              </a:contourClr>
            </a:sp3d>
          </p:spPr>
          <p:style>
            <a:lnRef idx="3">
              <a:schemeClr val="lt1"/>
            </a:lnRef>
            <a:fillRef idx="1">
              <a:schemeClr val="accent3"/>
            </a:fillRef>
            <a:effectRef idx="1">
              <a:schemeClr val="accent3"/>
            </a:effectRef>
            <a:fontRef idx="minor">
              <a:schemeClr val="lt1"/>
            </a:fontRef>
          </p:style>
          <p:txBody>
            <a:bodyPr anchor="ct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ctr" eaLnBrk="1" hangingPunct="1"/>
              <a:endParaRPr lang="en-US">
                <a:solidFill>
                  <a:srgbClr val="FFFFFF"/>
                </a:solidFill>
              </a:endParaRPr>
            </a:p>
          </p:txBody>
        </p:sp>
        <p:pic>
          <p:nvPicPr>
            <p:cNvPr id="19"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4568" y="4660927"/>
              <a:ext cx="1203749" cy="155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0" descr="http://sales.fingertec.com/images/imagebank/F-h2i-500x.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8043" y="5136405"/>
              <a:ext cx="496322" cy="91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 Box 10"/>
          <p:cNvSpPr txBox="1">
            <a:spLocks noChangeArrowheads="1"/>
          </p:cNvSpPr>
          <p:nvPr/>
        </p:nvSpPr>
        <p:spPr bwMode="auto">
          <a:xfrm>
            <a:off x="2941801" y="2574151"/>
            <a:ext cx="1783531"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b="1" dirty="0">
                <a:solidFill>
                  <a:srgbClr val="3366FF"/>
                </a:solidFill>
                <a:latin typeface="Cambria"/>
                <a:ea typeface="Kozuka Gothic Pro M" charset="0"/>
                <a:cs typeface="Cambria"/>
              </a:rPr>
              <a:t>Extensive All-in-One CD</a:t>
            </a:r>
          </a:p>
          <a:p>
            <a:pPr eaLnBrk="1" hangingPunct="1">
              <a:buFont typeface="Wingdings" charset="0"/>
              <a:buChar char="ü"/>
            </a:pPr>
            <a:r>
              <a:rPr lang="en-US" altLang="zh-CN" sz="1400" dirty="0">
                <a:solidFill>
                  <a:srgbClr val="727E90"/>
                </a:solidFill>
                <a:latin typeface="Cambria"/>
                <a:ea typeface="Kozuka Gothic Pro M" charset="0"/>
                <a:cs typeface="Cambria"/>
              </a:rPr>
              <a:t>TCMS V2 – extensive &amp; user friendly software</a:t>
            </a:r>
          </a:p>
          <a:p>
            <a:pPr eaLnBrk="1" hangingPunct="1">
              <a:buFont typeface="Wingdings" charset="0"/>
              <a:buChar char="ü"/>
            </a:pPr>
            <a:r>
              <a:rPr lang="en-US" altLang="zh-CN" sz="1400" dirty="0">
                <a:solidFill>
                  <a:srgbClr val="727E90"/>
                </a:solidFill>
                <a:latin typeface="Cambria"/>
                <a:ea typeface="Kozuka Gothic Pro M" charset="0"/>
                <a:cs typeface="Cambria"/>
              </a:rPr>
              <a:t>Various Language settings</a:t>
            </a:r>
          </a:p>
          <a:p>
            <a:pPr eaLnBrk="1" hangingPunct="1">
              <a:buFont typeface="Wingdings" charset="0"/>
              <a:buChar char="ü"/>
            </a:pPr>
            <a:r>
              <a:rPr lang="en-US" altLang="zh-CN" sz="1400" dirty="0">
                <a:solidFill>
                  <a:srgbClr val="727E90"/>
                </a:solidFill>
                <a:latin typeface="Cambria"/>
                <a:ea typeface="Kozuka Gothic Pro M" charset="0"/>
                <a:cs typeface="Cambria"/>
              </a:rPr>
              <a:t>Product manuals &amp; guides</a:t>
            </a:r>
            <a:endParaRPr lang="en-US" altLang="zh-CN" sz="1400" dirty="0">
              <a:solidFill>
                <a:srgbClr val="727E90"/>
              </a:solidFill>
              <a:latin typeface="Cambria"/>
              <a:cs typeface="Cambria"/>
            </a:endParaRPr>
          </a:p>
        </p:txBody>
      </p:sp>
      <p:sp>
        <p:nvSpPr>
          <p:cNvPr id="22" name="Text Box 3"/>
          <p:cNvSpPr txBox="1">
            <a:spLocks noChangeArrowheads="1"/>
          </p:cNvSpPr>
          <p:nvPr/>
        </p:nvSpPr>
        <p:spPr bwMode="auto">
          <a:xfrm>
            <a:off x="0"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
        <p:nvSpPr>
          <p:cNvPr id="23" name="Rectangle 22"/>
          <p:cNvSpPr/>
          <p:nvPr/>
        </p:nvSpPr>
        <p:spPr>
          <a:xfrm>
            <a:off x="5636211" y="2025785"/>
            <a:ext cx="3429000" cy="352425"/>
          </a:xfrm>
          <a:prstGeom prst="rect">
            <a:avLst/>
          </a:prstGeom>
          <a:solidFill>
            <a:schemeClr val="bg1">
              <a:lumMod val="85000"/>
              <a:alpha val="42000"/>
            </a:schemeClr>
          </a:solidFill>
        </p:spPr>
        <p:txBody>
          <a:bodyPr>
            <a:spAutoFit/>
          </a:bodyPr>
          <a:lstStyle/>
          <a:p>
            <a:pPr>
              <a:lnSpc>
                <a:spcPct val="80000"/>
              </a:lnSpc>
              <a:buFontTx/>
              <a:buChar char="•"/>
              <a:defRPr/>
            </a:pPr>
            <a:r>
              <a:rPr lang="en-US" altLang="zh-CN" sz="1050" dirty="0">
                <a:solidFill>
                  <a:srgbClr val="666699"/>
                </a:solidFill>
                <a:latin typeface="Myriad Pro" pitchFamily="34" charset="0"/>
                <a:ea typeface="宋体" pitchFamily="2" charset="-122"/>
                <a:cs typeface="+mn-cs"/>
              </a:rPr>
              <a:t>Briefly explain each point, giving extra emphasis on the DIY concept and the After Sales Support point.</a:t>
            </a:r>
          </a:p>
        </p:txBody>
      </p:sp>
    </p:spTree>
    <p:extLst>
      <p:ext uri="{BB962C8B-B14F-4D97-AF65-F5344CB8AC3E}">
        <p14:creationId xmlns:p14="http://schemas.microsoft.com/office/powerpoint/2010/main" val="329706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1">
                                            <p:txEl>
                                              <p:pRg st="1" end="1"/>
                                            </p:txEl>
                                          </p:spTgt>
                                        </p:tgtEl>
                                        <p:attrNameLst>
                                          <p:attrName>style.visibility</p:attrName>
                                        </p:attrNameLst>
                                      </p:cBhvr>
                                      <p:to>
                                        <p:strVal val="visible"/>
                                      </p:to>
                                    </p:set>
                                    <p:animEffect transition="in" filter="fade">
                                      <p:cBhvr>
                                        <p:cTn id="30" dur="500"/>
                                        <p:tgtEl>
                                          <p:spTgt spid="21">
                                            <p:txEl>
                                              <p:pRg st="1" end="1"/>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1">
                                            <p:txEl>
                                              <p:pRg st="2" end="2"/>
                                            </p:txEl>
                                          </p:spTgt>
                                        </p:tgtEl>
                                        <p:attrNameLst>
                                          <p:attrName>style.visibility</p:attrName>
                                        </p:attrNameLst>
                                      </p:cBhvr>
                                      <p:to>
                                        <p:strVal val="visible"/>
                                      </p:to>
                                    </p:set>
                                    <p:animEffect transition="in" filter="fade">
                                      <p:cBhvr>
                                        <p:cTn id="34" dur="500"/>
                                        <p:tgtEl>
                                          <p:spTgt spid="21">
                                            <p:txEl>
                                              <p:pRg st="2" end="2"/>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21">
                                            <p:txEl>
                                              <p:pRg st="3" end="3"/>
                                            </p:txEl>
                                          </p:spTgt>
                                        </p:tgtEl>
                                        <p:attrNameLst>
                                          <p:attrName>style.visibility</p:attrName>
                                        </p:attrNameLst>
                                      </p:cBhvr>
                                      <p:to>
                                        <p:strVal val="visible"/>
                                      </p:to>
                                    </p:set>
                                    <p:animEffect transition="in" filter="fade">
                                      <p:cBhvr>
                                        <p:cTn id="38" dur="500"/>
                                        <p:tgtEl>
                                          <p:spTgt spid="2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500"/>
                                        <p:tgtEl>
                                          <p:spTgt spid="7">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500"/>
                                        <p:tgtEl>
                                          <p:spTgt spid="7">
                                            <p:txEl>
                                              <p:pRg st="1" end="1"/>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Effect transition="in" filter="fade">
                                      <p:cBhvr>
                                        <p:cTn id="54" dur="500"/>
                                        <p:tgtEl>
                                          <p:spTgt spid="7">
                                            <p:txEl>
                                              <p:pRg st="2" end="2"/>
                                            </p:txEl>
                                          </p:spTgt>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animEffect transition="in" filter="fade">
                                      <p:cBhvr>
                                        <p:cTn id="58" dur="500"/>
                                        <p:tgtEl>
                                          <p:spTgt spid="7">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500"/>
                                        <p:tgtEl>
                                          <p:spTgt spid="8">
                                            <p:txEl>
                                              <p:pRg st="0" end="0"/>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8">
                                            <p:txEl>
                                              <p:pRg st="1" end="1"/>
                                            </p:txEl>
                                          </p:spTgt>
                                        </p:tgtEl>
                                        <p:attrNameLst>
                                          <p:attrName>style.visibility</p:attrName>
                                        </p:attrNameLst>
                                      </p:cBhvr>
                                      <p:to>
                                        <p:strVal val="visible"/>
                                      </p:to>
                                    </p:set>
                                    <p:animEffect transition="in" filter="fade">
                                      <p:cBhvr>
                                        <p:cTn id="70" dur="500"/>
                                        <p:tgtEl>
                                          <p:spTgt spid="8">
                                            <p:txEl>
                                              <p:pRg st="1" end="1"/>
                                            </p:txEl>
                                          </p:spTgt>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8">
                                            <p:txEl>
                                              <p:pRg st="2" end="2"/>
                                            </p:txEl>
                                          </p:spTgt>
                                        </p:tgtEl>
                                        <p:attrNameLst>
                                          <p:attrName>style.visibility</p:attrName>
                                        </p:attrNameLst>
                                      </p:cBhvr>
                                      <p:to>
                                        <p:strVal val="visible"/>
                                      </p:to>
                                    </p:set>
                                    <p:animEffect transition="in" filter="fade">
                                      <p:cBhvr>
                                        <p:cTn id="74" dur="500"/>
                                        <p:tgtEl>
                                          <p:spTgt spid="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708" y="1154093"/>
            <a:ext cx="6370021" cy="900291"/>
          </a:xfrm>
        </p:spPr>
        <p:txBody>
          <a:bodyPr>
            <a:normAutofit/>
          </a:bodyPr>
          <a:lstStyle/>
          <a:p>
            <a:r>
              <a:rPr lang="en-US" sz="3200" dirty="0" smtClean="0"/>
              <a:t>FingerTec Makes Things Easy!</a:t>
            </a:r>
            <a:endParaRPr lang="en-US" sz="3200" dirty="0"/>
          </a:p>
        </p:txBody>
      </p:sp>
      <p:pic>
        <p:nvPicPr>
          <p:cNvPr id="7" name="Picture 10" descr="micro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8906"/>
            <a:ext cx="8637998" cy="511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4632325" y="6642556"/>
            <a:ext cx="4511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cs typeface="宋体" charset="0"/>
              </a:defRPr>
            </a:lvl2pPr>
            <a:lvl3pPr marL="1143000" indent="-228600" eaLnBrk="0" hangingPunct="0">
              <a:defRPr>
                <a:solidFill>
                  <a:schemeClr val="tx1"/>
                </a:solidFill>
                <a:latin typeface="Arial" charset="0"/>
                <a:ea typeface="宋体" charset="0"/>
                <a:cs typeface="宋体" charset="0"/>
              </a:defRPr>
            </a:lvl3pPr>
            <a:lvl4pPr marL="1600200" indent="-228600" eaLnBrk="0" hangingPunct="0">
              <a:defRPr>
                <a:solidFill>
                  <a:schemeClr val="tx1"/>
                </a:solidFill>
                <a:latin typeface="Arial" charset="0"/>
                <a:ea typeface="宋体" charset="0"/>
                <a:cs typeface="宋体" charset="0"/>
              </a:defRPr>
            </a:lvl4pPr>
            <a:lvl5pPr marL="2057400" indent="-228600" eaLnBrk="0" hangingPunct="0">
              <a:defRPr>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a:solidFill>
                  <a:schemeClr val="tx1"/>
                </a:solidFill>
                <a:latin typeface="Arial" charset="0"/>
                <a:ea typeface="宋体" charset="0"/>
                <a:cs typeface="宋体" charset="0"/>
              </a:defRPr>
            </a:lvl9pPr>
          </a:lstStyle>
          <a:p>
            <a:pPr algn="r" eaLnBrk="1" hangingPunct="1"/>
            <a:r>
              <a:rPr lang="en-US" altLang="zh-CN" sz="800" dirty="0">
                <a:solidFill>
                  <a:srgbClr val="7F7F7F"/>
                </a:solidFill>
              </a:rPr>
              <a:t>Copyright © </a:t>
            </a:r>
            <a:r>
              <a:rPr lang="en-US" altLang="zh-CN" sz="800" dirty="0" smtClean="0">
                <a:solidFill>
                  <a:srgbClr val="7F7F7F"/>
                </a:solidFill>
              </a:rPr>
              <a:t>2012 </a:t>
            </a:r>
            <a:r>
              <a:rPr lang="en-US" altLang="zh-CN" sz="800" dirty="0">
                <a:solidFill>
                  <a:srgbClr val="7F7F7F"/>
                </a:solidFill>
              </a:rPr>
              <a:t>FingerTec Worldwide Limited. All rights reserved.</a:t>
            </a:r>
          </a:p>
        </p:txBody>
      </p:sp>
      <p:sp>
        <p:nvSpPr>
          <p:cNvPr id="5" name="Rectangle 4"/>
          <p:cNvSpPr/>
          <p:nvPr/>
        </p:nvSpPr>
        <p:spPr>
          <a:xfrm>
            <a:off x="2372584" y="1893995"/>
            <a:ext cx="3200400" cy="831850"/>
          </a:xfrm>
          <a:prstGeom prst="rect">
            <a:avLst/>
          </a:prstGeom>
          <a:solidFill>
            <a:schemeClr val="bg1">
              <a:lumMod val="85000"/>
              <a:alpha val="42000"/>
            </a:schemeClr>
          </a:solidFill>
        </p:spPr>
        <p:txBody>
          <a:bodyPr>
            <a:spAutoFit/>
          </a:bodyPr>
          <a:lstStyle/>
          <a:p>
            <a:pPr>
              <a:lnSpc>
                <a:spcPct val="80000"/>
              </a:lnSpc>
              <a:buFontTx/>
              <a:buChar char="•"/>
            </a:pPr>
            <a:r>
              <a:rPr lang="en-US" altLang="zh-CN" sz="1200" dirty="0">
                <a:solidFill>
                  <a:srgbClr val="222268"/>
                </a:solidFill>
                <a:latin typeface="Myriad Pro" charset="0"/>
              </a:rPr>
              <a:t>Touch on the 8 microsites that we have including support, sales, etc.</a:t>
            </a:r>
            <a:br>
              <a:rPr lang="en-US" altLang="zh-CN" sz="1200" dirty="0">
                <a:solidFill>
                  <a:srgbClr val="222268"/>
                </a:solidFill>
                <a:latin typeface="Myriad Pro" charset="0"/>
              </a:rPr>
            </a:br>
            <a:endParaRPr lang="en-US" altLang="zh-CN" sz="1200" dirty="0">
              <a:solidFill>
                <a:srgbClr val="222268"/>
              </a:solidFill>
              <a:latin typeface="Myriad Pro" charset="0"/>
            </a:endParaRPr>
          </a:p>
          <a:p>
            <a:pPr>
              <a:lnSpc>
                <a:spcPct val="80000"/>
              </a:lnSpc>
              <a:buFontTx/>
              <a:buChar char="•"/>
            </a:pPr>
            <a:r>
              <a:rPr lang="en-US" altLang="zh-CN" sz="1200" dirty="0">
                <a:solidFill>
                  <a:srgbClr val="222268"/>
                </a:solidFill>
                <a:latin typeface="Myriad Pro" charset="0"/>
              </a:rPr>
              <a:t>Touch on warranty and how to get warranty claims done online..</a:t>
            </a:r>
          </a:p>
        </p:txBody>
      </p:sp>
    </p:spTree>
    <p:extLst>
      <p:ext uri="{BB962C8B-B14F-4D97-AF65-F5344CB8AC3E}">
        <p14:creationId xmlns:p14="http://schemas.microsoft.com/office/powerpoint/2010/main" val="341854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Words>2301</Words>
  <Application>Microsoft Macintosh PowerPoint</Application>
  <PresentationFormat>On-screen Show (4:3)</PresentationFormat>
  <Paragraphs>198</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Access Control  with Advanced  Facial Recognition  Technology</vt:lpstr>
      <vt:lpstr>PowerPoint Presentation</vt:lpstr>
      <vt:lpstr>Benefits of a Biometric System</vt:lpstr>
      <vt:lpstr>The Challenge</vt:lpstr>
      <vt:lpstr>The Solution</vt:lpstr>
      <vt:lpstr>Get Your Value for Money!</vt:lpstr>
      <vt:lpstr>Facial Recognition has never been this advanced!</vt:lpstr>
      <vt:lpstr>PowerPoint Presentation</vt:lpstr>
      <vt:lpstr>FingerTec Makes Things Easy!</vt:lpstr>
      <vt:lpstr>Installation Made Easy with FingerTec</vt:lpstr>
      <vt:lpstr>PowerPoint Presentation</vt:lpstr>
      <vt:lpstr>PowerPoint Presentation</vt:lpstr>
      <vt:lpstr>PowerPoint Presentation</vt:lpstr>
      <vt:lpstr>PowerPoint Presentation</vt:lpstr>
      <vt:lpstr>PowerPoint Presentation</vt:lpstr>
      <vt:lpstr>Frequently Asked Questions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ID 3</dc:title>
  <dc:creator>Nisha Tara Naidu</dc:creator>
  <cp:lastModifiedBy>Nisha Tara Naidu</cp:lastModifiedBy>
  <cp:revision>78</cp:revision>
  <dcterms:created xsi:type="dcterms:W3CDTF">2012-02-09T06:05:13Z</dcterms:created>
  <dcterms:modified xsi:type="dcterms:W3CDTF">2012-02-29T07:42:33Z</dcterms:modified>
</cp:coreProperties>
</file>