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61" r:id="rId6"/>
    <p:sldId id="259" r:id="rId7"/>
    <p:sldId id="260" r:id="rId8"/>
    <p:sldId id="264" r:id="rId9"/>
    <p:sldId id="265" r:id="rId10"/>
    <p:sldId id="266" r:id="rId11"/>
    <p:sldId id="267" r:id="rId12"/>
    <p:sldId id="268" r:id="rId13"/>
    <p:sldId id="269" r:id="rId14"/>
  </p:sldIdLst>
  <p:sldSz cx="7621588" cy="5718175"/>
  <p:notesSz cx="6858000" cy="9144000"/>
  <p:defaultTextStyle>
    <a:defPPr>
      <a:defRPr lang="en-GB"/>
    </a:defPPr>
    <a:lvl1pPr algn="l" defTabSz="457200" rtl="0" fontAlgn="base" hangingPunct="0">
      <a:lnSpc>
        <a:spcPct val="12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742950" indent="-285750" algn="l" defTabSz="457200" rtl="0" fontAlgn="base" hangingPunct="0">
      <a:lnSpc>
        <a:spcPct val="12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1143000" indent="-228600" algn="l" defTabSz="457200" rtl="0" fontAlgn="base" hangingPunct="0">
      <a:lnSpc>
        <a:spcPct val="12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600200" indent="-228600" algn="l" defTabSz="457200" rtl="0" fontAlgn="base" hangingPunct="0">
      <a:lnSpc>
        <a:spcPct val="12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2057400" indent="-228600" algn="l" defTabSz="457200" rtl="0" fontAlgn="base" hangingPunct="0">
      <a:lnSpc>
        <a:spcPct val="12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8D2A"/>
    <a:srgbClr val="E0EA18"/>
    <a:srgbClr val="F62A14"/>
    <a:srgbClr val="2010F2"/>
    <a:srgbClr val="91651D"/>
    <a:srgbClr val="503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>
        <p:scale>
          <a:sx n="100" d="100"/>
          <a:sy n="100" d="100"/>
        </p:scale>
        <p:origin x="-979" y="-10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60073-D856-4462-9700-7FF053D6B2E5}" type="datetimeFigureOut">
              <a:rPr lang="en-US"/>
              <a:pPr/>
              <a:t>6/6/2013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FD65C3-6953-4C7E-9D3B-B6F802CE76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97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5A6A3AFC-ED62-4BBD-A040-4EEC06CC05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97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4AB8837B-A4EB-452D-9534-3C75F5144178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28C8FE0E-D46E-4570-8BBA-2B2252798DD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69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BC23401B-E7CA-453D-B532-507ED33AFAC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3072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C020DDB5-754C-4174-AC30-0AD7EB8C688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12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3174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9412CFA5-9A3A-4611-983A-7E44072105F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en-US" sz="20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hangingPunct="1">
              <a:lnSpc>
                <a:spcPct val="100000"/>
              </a:lnSpc>
            </a:pPr>
            <a:fld id="{514633BB-BA78-4986-A1AE-69EFEEECBEDB}" type="slidenum">
              <a:rPr lang="en-US" sz="150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hangingPunct="1">
                <a:lnSpc>
                  <a:spcPct val="100000"/>
                </a:lnSpc>
              </a:pPr>
              <a:t>2</a:t>
            </a:fld>
            <a:endParaRPr lang="en-US" sz="150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FF78FFA2-61DE-45AB-A2C8-750929EE9E1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048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en-US" sz="20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hangingPunct="1">
              <a:lnSpc>
                <a:spcPct val="100000"/>
              </a:lnSpc>
            </a:pPr>
            <a:fld id="{87409CD2-D141-4EC5-A8F9-2D4648A9D59A}" type="slidenum">
              <a:rPr lang="en-US" sz="150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hangingPunct="1">
                <a:lnSpc>
                  <a:spcPct val="100000"/>
                </a:lnSpc>
              </a:pPr>
              <a:t>3</a:t>
            </a:fld>
            <a:endParaRPr lang="en-US" sz="150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D704674C-8EFD-491C-998B-D03EA3D6CB8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355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DBC72BD2-28A4-4A64-8B0B-F43452E33F09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150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8197A85C-3A8A-415F-9B3E-1302117166B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29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253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en-US" sz="20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hangingPunct="1">
              <a:lnSpc>
                <a:spcPct val="100000"/>
              </a:lnSpc>
            </a:pPr>
            <a:fld id="{FCBBB010-55F6-4CA3-A1AD-28A605B62AFA}" type="slidenum">
              <a:rPr lang="en-US" sz="150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hangingPunct="1">
                <a:lnSpc>
                  <a:spcPct val="100000"/>
                </a:lnSpc>
              </a:pPr>
              <a:t>6</a:t>
            </a:fld>
            <a:endParaRPr lang="en-US" sz="150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5BB24C64-D5CA-470E-876A-D666902B059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en-US" sz="20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hangingPunct="1">
              <a:lnSpc>
                <a:spcPct val="100000"/>
              </a:lnSpc>
            </a:pPr>
            <a:fld id="{C3731C8C-FA53-4903-AE3E-10D5377811E1}" type="slidenum">
              <a:rPr lang="en-US" sz="150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hangingPunct="1">
                <a:lnSpc>
                  <a:spcPct val="100000"/>
                </a:lnSpc>
              </a:pPr>
              <a:t>7</a:t>
            </a:fld>
            <a:endParaRPr lang="en-US" sz="150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27366BC5-DD30-4A20-B747-AF765EFEC78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49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en-US" sz="20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hangingPunct="1">
              <a:lnSpc>
                <a:spcPct val="100000"/>
              </a:lnSpc>
            </a:pPr>
            <a:fld id="{5DCC5EED-4A16-4C5E-86DD-9A94BBD1D6F1}" type="slidenum">
              <a:rPr lang="en-US" sz="150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hangingPunct="1">
                <a:lnSpc>
                  <a:spcPct val="100000"/>
                </a:lnSpc>
              </a:pPr>
              <a:t>8</a:t>
            </a:fld>
            <a:endParaRPr lang="en-US" sz="150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lnSpc>
                <a:spcPct val="12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/>
            <a:fld id="{2CC1E637-DE75-49CA-8128-C6880988E15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eaLnBrk="1"/>
              <a:t>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776413"/>
            <a:ext cx="6478588" cy="1225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40088"/>
            <a:ext cx="5335588" cy="1462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652BC-4D34-4B6B-A540-E3C005B71E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4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973C4-F957-4843-A939-B9952E862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7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24500" y="1338263"/>
            <a:ext cx="1712913" cy="377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338263"/>
            <a:ext cx="4991100" cy="3771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3A25-C986-4C9B-923A-4CC639BF99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3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776413"/>
            <a:ext cx="6477000" cy="1223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D4953-A025-4A27-B450-A0237D55E2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79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776413"/>
            <a:ext cx="6478588" cy="1225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40088"/>
            <a:ext cx="5335588" cy="1462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0D0884-2B14-465A-B9D9-720E19BE30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90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4A0BB-1AED-41C5-93DD-495DC5AE0D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9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3" y="3675063"/>
            <a:ext cx="6478587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63" y="2424113"/>
            <a:ext cx="6478587" cy="1250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22A5D-820B-43A1-BAC4-B441DD553B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27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38263"/>
            <a:ext cx="3351213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4613" y="1338263"/>
            <a:ext cx="33528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47C82-4C04-497E-B921-D7DCF54A25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32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59588" cy="954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79525"/>
            <a:ext cx="3367088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812925"/>
            <a:ext cx="3367088" cy="3295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913" y="1279525"/>
            <a:ext cx="3368675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71913" y="1812925"/>
            <a:ext cx="3368675" cy="3295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E2470-5FA9-47AF-9763-C819BDB80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34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34028E-8AC4-481F-B1E6-2CCB64A123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65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B2580-626D-402D-8BD0-17187E345A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4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CCED-6AE8-4B59-B33E-FBEE6C38CC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01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013"/>
            <a:ext cx="2508250" cy="969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9738" y="227013"/>
            <a:ext cx="4260850" cy="4881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196975"/>
            <a:ext cx="2508250" cy="3911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D7505-ECBA-4D39-BD19-D948BB9D66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75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838" y="4002088"/>
            <a:ext cx="4573587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93838" y="511175"/>
            <a:ext cx="4573587" cy="34305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838" y="4475163"/>
            <a:ext cx="4573587" cy="671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637EC-9744-4F3B-99F5-656871804B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02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A7F5EF-E1F7-445C-B51E-A2F106B62D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878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24500" y="228600"/>
            <a:ext cx="1712913" cy="4881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4991100" cy="4881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AB5BA-D5AB-4556-9430-806E6FE350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3" y="3675063"/>
            <a:ext cx="6478587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63" y="2424113"/>
            <a:ext cx="6478587" cy="1250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DB4E1-338C-44A3-8D09-D1DC507B3B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0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38263"/>
            <a:ext cx="3351213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4613" y="1338263"/>
            <a:ext cx="33528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19184-8B56-45CC-8B68-064FD0979A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59588" cy="954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79525"/>
            <a:ext cx="3367088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812925"/>
            <a:ext cx="3367088" cy="3295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913" y="1279525"/>
            <a:ext cx="3368675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71913" y="1812925"/>
            <a:ext cx="3368675" cy="3295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A4314-3543-4F04-B720-F9DED70074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7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537F7-E2F0-4CA4-BBF9-6CBC4DA3F8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7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246C1-8A1D-4361-B5DD-904FB57B8B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4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013"/>
            <a:ext cx="2508250" cy="969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9738" y="227013"/>
            <a:ext cx="4260850" cy="4881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196975"/>
            <a:ext cx="2508250" cy="3911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AE50E-7688-4588-805C-E7ED8BE7FA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838" y="4002088"/>
            <a:ext cx="4573587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93838" y="511175"/>
            <a:ext cx="4573587" cy="34305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838" y="4475163"/>
            <a:ext cx="4573587" cy="671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97AF2-D5A0-475D-B53E-6F19983A0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3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1776413"/>
            <a:ext cx="6477000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formatClick to edit Master title style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43000" y="3240088"/>
            <a:ext cx="5335588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500">
                <a:solidFill>
                  <a:srgbClr val="8B8B8B"/>
                </a:solidFill>
                <a:latin typeface="Calibri" charset="0"/>
                <a:ea typeface="ＭＳ Ｐゴシック" charset="0"/>
              </a:rPr>
              <a:t>Click to edit Master subtitle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1000" y="5300663"/>
            <a:ext cx="1776413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</a:tabLst>
              <a:defRPr sz="1500">
                <a:solidFill>
                  <a:srgbClr val="000000"/>
                </a:solidFill>
                <a:latin typeface="+mn-lt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603500" y="5300663"/>
            <a:ext cx="241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462588" y="5300663"/>
            <a:ext cx="1776412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 sz="15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fld id="{D26A257A-8287-4AE3-A2F0-ABACC64134E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38263"/>
            <a:ext cx="6856413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+mj-lt"/>
          <a:ea typeface="+mj-ea"/>
          <a:cs typeface="ＭＳ Ｐゴシック" charset="0"/>
        </a:defRPr>
      </a:lvl1pPr>
      <a:lvl2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5pPr>
      <a:lvl6pPr marL="2514600" indent="-228600" algn="l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Calibri" charset="0"/>
          <a:ea typeface="Arial" charset="0"/>
          <a:cs typeface="Arial" charset="0"/>
        </a:defRPr>
      </a:lvl6pPr>
      <a:lvl7pPr marL="2971800" indent="-228600" algn="l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Calibri" charset="0"/>
          <a:ea typeface="Arial" charset="0"/>
          <a:cs typeface="Arial" charset="0"/>
        </a:defRPr>
      </a:lvl7pPr>
      <a:lvl8pPr marL="3429000" indent="-228600" algn="l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Calibri" charset="0"/>
          <a:ea typeface="Arial" charset="0"/>
          <a:cs typeface="Arial" charset="0"/>
        </a:defRPr>
      </a:lvl8pPr>
      <a:lvl9pPr marL="3886200" indent="-228600" algn="l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Calibri" charset="0"/>
          <a:ea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lnSpc>
          <a:spcPct val="12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700">
          <a:solidFill>
            <a:srgbClr val="000000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0" fontAlgn="base" hangingPunct="0">
        <a:lnSpc>
          <a:spcPct val="12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lnSpc>
          <a:spcPct val="12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700">
          <a:solidFill>
            <a:srgbClr val="000000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lnSpc>
          <a:spcPct val="12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700">
          <a:solidFill>
            <a:srgbClr val="000000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fontAlgn="base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6pPr>
      <a:lvl7pPr marL="2971800" indent="-228600" algn="l" defTabSz="457200" rtl="0" fontAlgn="base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7pPr>
      <a:lvl8pPr marL="3429000" indent="-228600" algn="l" defTabSz="457200" rtl="0" fontAlgn="base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8pPr>
      <a:lvl9pPr marL="3886200" indent="-228600" algn="l" defTabSz="457200" rtl="0" fontAlgn="base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381000" y="5300663"/>
            <a:ext cx="1776413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</a:tabLst>
              <a:defRPr sz="1500">
                <a:solidFill>
                  <a:srgbClr val="000000"/>
                </a:solidFill>
                <a:latin typeface="+mn-lt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5/23/13</a:t>
            </a: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603500" y="5300663"/>
            <a:ext cx="241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5462588" y="5300663"/>
            <a:ext cx="1776412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 sz="15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fld id="{08670FA3-9610-4124-A648-8D0F115843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6856413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38263"/>
            <a:ext cx="6856413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+mj-lt"/>
          <a:ea typeface="+mj-ea"/>
          <a:cs typeface="ＭＳ Ｐゴシック" charset="0"/>
        </a:defRPr>
      </a:lvl1pPr>
      <a:lvl2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5pPr>
      <a:lvl6pPr marL="2514600" indent="-228600" algn="l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Calibri" charset="0"/>
          <a:ea typeface="Arial" charset="0"/>
          <a:cs typeface="Arial" charset="0"/>
        </a:defRPr>
      </a:lvl6pPr>
      <a:lvl7pPr marL="2971800" indent="-228600" algn="l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Calibri" charset="0"/>
          <a:ea typeface="Arial" charset="0"/>
          <a:cs typeface="Arial" charset="0"/>
        </a:defRPr>
      </a:lvl7pPr>
      <a:lvl8pPr marL="3429000" indent="-228600" algn="l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Calibri" charset="0"/>
          <a:ea typeface="Arial" charset="0"/>
          <a:cs typeface="Arial" charset="0"/>
        </a:defRPr>
      </a:lvl8pPr>
      <a:lvl9pPr marL="3886200" indent="-228600" algn="l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500">
          <a:solidFill>
            <a:srgbClr val="000000"/>
          </a:solidFill>
          <a:latin typeface="Calibri" charset="0"/>
          <a:ea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lnSpc>
          <a:spcPct val="12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700">
          <a:solidFill>
            <a:srgbClr val="000000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0" fontAlgn="base" hangingPunct="0">
        <a:lnSpc>
          <a:spcPct val="12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lnSpc>
          <a:spcPct val="12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700">
          <a:solidFill>
            <a:srgbClr val="000000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lnSpc>
          <a:spcPct val="12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700">
          <a:solidFill>
            <a:srgbClr val="000000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fontAlgn="base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6pPr>
      <a:lvl7pPr marL="2971800" indent="-228600" algn="l" defTabSz="457200" rtl="0" fontAlgn="base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7pPr>
      <a:lvl8pPr marL="3429000" indent="-228600" algn="l" defTabSz="457200" rtl="0" fontAlgn="base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8pPr>
      <a:lvl9pPr marL="3886200" indent="-228600" algn="l" defTabSz="457200" rtl="0" fontAlgn="base">
        <a:lnSpc>
          <a:spcPct val="12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588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400" y="5337175"/>
            <a:ext cx="381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55575" y="5421313"/>
            <a:ext cx="38830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905794" y="1335087"/>
            <a:ext cx="6019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Myriad Condensed Web" charset="0"/>
                <a:ea typeface="ＭＳ Ｐゴシック" charset="0"/>
              </a:rPr>
              <a:t>WE GIVE YOU SOME AND THEN MORE!</a:t>
            </a:r>
            <a:endParaRPr lang="en-US" sz="2300" dirty="0">
              <a:solidFill>
                <a:schemeClr val="accent1">
                  <a:lumMod val="75000"/>
                </a:schemeClr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78188" y="1639888"/>
            <a:ext cx="43243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300"/>
              </a:spcBef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US" sz="1700">
              <a:solidFill>
                <a:srgbClr val="404040"/>
              </a:solidFill>
              <a:latin typeface="Myriad Condensed Web" pitchFamily="34" charset="0"/>
            </a:endParaRPr>
          </a:p>
          <a:p>
            <a:pPr hangingPunct="1">
              <a:lnSpc>
                <a:spcPct val="100000"/>
              </a:lnSpc>
              <a:spcBef>
                <a:spcPts val="300"/>
              </a:spcBef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US" sz="1700">
              <a:solidFill>
                <a:srgbClr val="404040"/>
              </a:solidFill>
              <a:latin typeface="Myriad Condensed Web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746625" y="5164138"/>
            <a:ext cx="273526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9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http://</a:t>
            </a:r>
            <a:r>
              <a:rPr lang="en-US" sz="900" dirty="0" err="1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www.fingertec.com</a:t>
            </a:r>
            <a:r>
              <a:rPr lang="en-US" sz="9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/microsites/</a:t>
            </a:r>
            <a:r>
              <a:rPr lang="en-US" sz="900" dirty="0" err="1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index.html</a:t>
            </a:r>
            <a:endParaRPr lang="en-US" sz="900" dirty="0">
              <a:solidFill>
                <a:srgbClr val="000000"/>
              </a:solidFill>
              <a:latin typeface="Myriad Condensed Web" charset="0"/>
              <a:ea typeface="ＭＳ Ｐゴシック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587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5575" y="5421313"/>
            <a:ext cx="4189413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</a:t>
            </a:r>
            <a:r>
              <a:rPr lang="en-US" sz="1000">
                <a:solidFill>
                  <a:srgbClr val="595959"/>
                </a:solidFill>
                <a:latin typeface="Myriad Condensed Web" pitchFamily="34" charset="0"/>
              </a:rPr>
              <a:t>013 FingerTec Worldwide Sdn.Bhd. All rights reserved.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972594" y="1335087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ts val="3288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2300" dirty="0">
                <a:solidFill>
                  <a:srgbClr val="009973"/>
                </a:solidFill>
                <a:latin typeface="Myriad Condensed Web" charset="0"/>
                <a:ea typeface="ＭＳ Ｐゴシック" charset="0"/>
              </a:rPr>
              <a:t>YOU QUESTION, WE ANSWER!</a:t>
            </a:r>
            <a:endParaRPr lang="en-US" sz="2300" dirty="0">
              <a:solidFill>
                <a:srgbClr val="009973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71575" y="1819275"/>
            <a:ext cx="4606925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180000" indent="-18000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How secure is </a:t>
            </a:r>
            <a:r>
              <a:rPr lang="en-US" sz="1550" dirty="0" err="1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Keylock</a:t>
            </a: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 7700?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067594" y="2097088"/>
            <a:ext cx="4103687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18000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How long is the battery lifespan for </a:t>
            </a:r>
            <a:b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</a:br>
            <a:r>
              <a:rPr lang="en-US" sz="1550" dirty="0" err="1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Keylock</a:t>
            </a: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 7700?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067594" y="2630488"/>
            <a:ext cx="4039394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18000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  <a:cs typeface="ＭＳ Ｐゴシック" charset="0"/>
              </a:rPr>
              <a:t>What is the difference between the price of </a:t>
            </a:r>
            <a:r>
              <a:rPr lang="en-US" sz="1550" dirty="0" err="1">
                <a:solidFill>
                  <a:srgbClr val="404040"/>
                </a:solidFill>
                <a:latin typeface="Myriad Condensed Web" charset="0"/>
                <a:ea typeface="ＭＳ Ｐゴシック" charset="0"/>
                <a:cs typeface="ＭＳ Ｐゴシック" charset="0"/>
              </a:rPr>
              <a:t>Keylock</a:t>
            </a: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  <a:cs typeface="ＭＳ Ｐゴシック" charset="0"/>
              </a:rPr>
              <a:t> 7700 and other conventional products?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067595" y="3163888"/>
            <a:ext cx="3886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18000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Is the installation of </a:t>
            </a:r>
            <a:r>
              <a:rPr lang="en-US" sz="1550" dirty="0" err="1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Keylock</a:t>
            </a: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 7700 DIY or must we have a professional to help install it?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067594" y="3697288"/>
            <a:ext cx="3670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18000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How sensitive is the touch screen for keying in passwords?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067594" y="4230688"/>
            <a:ext cx="3670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18000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50" dirty="0" smtClean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Can we use a combination of any of the three verification methods?</a:t>
            </a:r>
            <a:endParaRPr lang="en-US" sz="1550" dirty="0">
              <a:solidFill>
                <a:srgbClr val="40404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066800" y="4757737"/>
            <a:ext cx="36703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18000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Is it easily maintained? </a:t>
            </a:r>
            <a:endParaRPr lang="en-US" sz="1550" dirty="0">
              <a:solidFill>
                <a:srgbClr val="40404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066800" y="5062537"/>
            <a:ext cx="36703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18000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MY" sz="155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Can I install it outdoor? </a:t>
            </a:r>
            <a:endParaRPr lang="en-US" sz="1550" dirty="0">
              <a:solidFill>
                <a:srgbClr val="404040"/>
              </a:solidFill>
              <a:latin typeface="Myriad Condensed Web" charset="0"/>
              <a:ea typeface="ＭＳ Ｐゴシック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7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2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7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2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7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30188" y="3011488"/>
            <a:ext cx="3810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4000">
                <a:solidFill>
                  <a:srgbClr val="1F497D"/>
                </a:solidFill>
                <a:latin typeface="Myriad Condensed Web" charset="0"/>
                <a:ea typeface="ＭＳ Ｐゴシック" charset="0"/>
              </a:rPr>
              <a:t>THANK YOU!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53988" y="5472113"/>
            <a:ext cx="38862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262626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677988" y="1639887"/>
            <a:ext cx="4191000" cy="190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US" dirty="0">
              <a:solidFill>
                <a:srgbClr val="595959"/>
              </a:solidFill>
              <a:latin typeface="Myriad Condensed Web" pitchFamily="34" charset="0"/>
            </a:endParaRPr>
          </a:p>
          <a:p>
            <a:pPr algn="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dirty="0">
                <a:solidFill>
                  <a:srgbClr val="595959"/>
                </a:solidFill>
                <a:latin typeface="Myriad Condensed Web" pitchFamily="34" charset="0"/>
              </a:rPr>
              <a:t>The traditional key and lock doorknob has these flaws:</a:t>
            </a:r>
          </a:p>
          <a:p>
            <a:pPr algn="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dirty="0">
                <a:solidFill>
                  <a:srgbClr val="595959"/>
                </a:solidFill>
                <a:latin typeface="Myriad Condensed Web" pitchFamily="34" charset="0"/>
              </a:rPr>
              <a:t>a good chance of being easily </a:t>
            </a:r>
            <a:r>
              <a:rPr lang="en-US" dirty="0">
                <a:solidFill>
                  <a:srgbClr val="FF0000"/>
                </a:solidFill>
                <a:latin typeface="Myriad Condensed Web" pitchFamily="34" charset="0"/>
              </a:rPr>
              <a:t>misplaced</a:t>
            </a:r>
            <a:r>
              <a:rPr lang="en-US" dirty="0">
                <a:solidFill>
                  <a:srgbClr val="595959"/>
                </a:solidFill>
                <a:latin typeface="Myriad Condensed Web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Myriad Condensed Web" pitchFamily="34" charset="0"/>
              </a:rPr>
              <a:t>lost</a:t>
            </a:r>
            <a:r>
              <a:rPr lang="en-US" dirty="0">
                <a:solidFill>
                  <a:srgbClr val="595959"/>
                </a:solidFill>
                <a:latin typeface="Myriad Condensed Web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Myriad Condensed Web" pitchFamily="34" charset="0"/>
              </a:rPr>
              <a:t>duplicated</a:t>
            </a:r>
            <a:r>
              <a:rPr lang="en-US" dirty="0">
                <a:solidFill>
                  <a:srgbClr val="595959"/>
                </a:solidFill>
                <a:latin typeface="Myriad Condensed Web" pitchFamily="34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Myriad Condensed Web" pitchFamily="34" charset="0"/>
              </a:rPr>
              <a:t>tampered</a:t>
            </a:r>
            <a:r>
              <a:rPr lang="en-US" dirty="0">
                <a:solidFill>
                  <a:srgbClr val="595959"/>
                </a:solidFill>
                <a:latin typeface="Myriad Condensed Web" pitchFamily="34" charset="0"/>
              </a:rPr>
              <a:t> with. 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US" dirty="0">
              <a:solidFill>
                <a:srgbClr val="595959"/>
              </a:solidFill>
              <a:latin typeface="Myriad Condensed Web" pitchFamily="34" charset="0"/>
            </a:endParaRPr>
          </a:p>
          <a:p>
            <a:pPr hangingPunct="1">
              <a:lnSpc>
                <a:spcPct val="100000"/>
              </a:lnSpc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US" dirty="0">
              <a:solidFill>
                <a:srgbClr val="FF0000"/>
              </a:solidFill>
              <a:latin typeface="Myriad Condensed Web" pitchFamily="34" charset="0"/>
            </a:endParaRP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US" sz="2000" dirty="0">
              <a:solidFill>
                <a:srgbClr val="595959"/>
              </a:solidFill>
              <a:latin typeface="Myriad Condensed Web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-20638" y="5399088"/>
            <a:ext cx="3886201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296194" y="1320800"/>
            <a:ext cx="5942012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sz="2300" dirty="0">
                <a:solidFill>
                  <a:srgbClr val="0070C0"/>
                </a:solidFill>
                <a:latin typeface="Myriad Condensed Web" pitchFamily="34" charset="0"/>
              </a:rPr>
              <a:t>WHAT</a:t>
            </a:r>
            <a:r>
              <a:rPr lang="en-US" altLang="en-US" sz="2300" dirty="0">
                <a:solidFill>
                  <a:srgbClr val="0070C0"/>
                </a:solidFill>
                <a:latin typeface="Myriad Condensed Web" pitchFamily="34" charset="0"/>
              </a:rPr>
              <a:t>’</a:t>
            </a:r>
            <a:r>
              <a:rPr lang="en-US" sz="2300" dirty="0">
                <a:solidFill>
                  <a:srgbClr val="0070C0"/>
                </a:solidFill>
                <a:latin typeface="Myriad Condensed Web" pitchFamily="34" charset="0"/>
              </a:rPr>
              <a:t>S WRONG WITH CONVENTIONAL DOOR LOCK SYSTEM?</a:t>
            </a:r>
            <a:endParaRPr lang="en-US" sz="2300" dirty="0">
              <a:solidFill>
                <a:srgbClr val="376092"/>
              </a:solidFill>
              <a:latin typeface="Myriad Condensed Web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8" y="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449388" y="1335088"/>
            <a:ext cx="6172200" cy="45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sz="2300" dirty="0">
                <a:solidFill>
                  <a:schemeClr val="accent2"/>
                </a:solidFill>
                <a:latin typeface="Myriad Condensed Web" pitchFamily="34" charset="0"/>
              </a:rPr>
              <a:t>LET</a:t>
            </a:r>
            <a:r>
              <a:rPr lang="en-US" altLang="en-US" sz="2300" dirty="0">
                <a:solidFill>
                  <a:schemeClr val="accent2"/>
                </a:solidFill>
                <a:latin typeface="Myriad Condensed Web" pitchFamily="34" charset="0"/>
              </a:rPr>
              <a:t>’</a:t>
            </a:r>
            <a:r>
              <a:rPr lang="en-US" sz="2300" dirty="0">
                <a:solidFill>
                  <a:schemeClr val="accent2"/>
                </a:solidFill>
                <a:latin typeface="Myriad Condensed Web" pitchFamily="34" charset="0"/>
              </a:rPr>
              <a:t>S LEARN THE BENEFITS OF A BIOMETRICS SYSTEM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449388" y="2554287"/>
            <a:ext cx="419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Absolutely convenient with </a:t>
            </a:r>
            <a:r>
              <a:rPr lang="en-US" sz="1600" dirty="0" err="1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tokenless</a:t>
            </a: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 </a:t>
            </a: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system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49388" y="2935288"/>
            <a:ext cx="434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Accurate and easy data management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449388" y="3697287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A complete monitoring system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808288" y="4592638"/>
            <a:ext cx="222250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179388" indent="-179388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</a:tabLst>
            </a:pPr>
            <a:endParaRPr lang="en-US" sz="1700">
              <a:solidFill>
                <a:srgbClr val="404040"/>
              </a:solidFill>
              <a:latin typeface="Myriad Condensed Web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55575" y="5421313"/>
            <a:ext cx="38830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449388" y="3316287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Effective standalone system</a:t>
            </a:r>
            <a:endParaRPr lang="en-US" sz="1600" dirty="0">
              <a:solidFill>
                <a:srgbClr val="40404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449388" y="4078287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Economical</a:t>
            </a:r>
            <a:endParaRPr lang="en-US" sz="1600" dirty="0">
              <a:solidFill>
                <a:srgbClr val="40404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448594" y="2173287"/>
            <a:ext cx="419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Technologically advanced</a:t>
            </a:r>
            <a:endParaRPr lang="en-US" sz="1600" dirty="0">
              <a:solidFill>
                <a:srgbClr val="404040"/>
              </a:solidFill>
              <a:latin typeface="Myriad Condensed Web" charset="0"/>
              <a:ea typeface="ＭＳ Ｐゴシック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820988" y="1106488"/>
            <a:ext cx="5029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Myriad Condensed Web" charset="0"/>
                <a:ea typeface="ＭＳ Ｐゴシック" charset="0"/>
              </a:rPr>
              <a:t>INTRODUCING KEYLOCK 7700</a:t>
            </a:r>
            <a:endParaRPr lang="en-US" sz="2300" dirty="0">
              <a:solidFill>
                <a:schemeClr val="accent1">
                  <a:lumMod val="75000"/>
                </a:schemeClr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516188" y="2097087"/>
            <a:ext cx="4760912" cy="68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With one single fingerprint verification on the scanner, you can open the </a:t>
            </a:r>
            <a:r>
              <a:rPr lang="en-US" sz="1600" dirty="0" smtClean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lock.</a:t>
            </a:r>
            <a:endParaRPr lang="en-US" sz="1600" dirty="0">
              <a:solidFill>
                <a:srgbClr val="40404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668588" y="2325688"/>
            <a:ext cx="4608512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300"/>
              </a:spcBef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n-US" sz="1700">
              <a:solidFill>
                <a:srgbClr val="404040"/>
              </a:solidFill>
              <a:latin typeface="Myriad Condensed Web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6188" y="2706688"/>
            <a:ext cx="460692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It has a card and </a:t>
            </a: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6-digit </a:t>
            </a: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password options </a:t>
            </a: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to unlock the door.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516188" y="3316288"/>
            <a:ext cx="460692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Ideal for use on high security storerooms or offices of high-ranking executives.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516188" y="3925888"/>
            <a:ext cx="468312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Comes with the option of a secure double-tongue door latch.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516188" y="4535488"/>
            <a:ext cx="4606925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First mechanical door to support time zone </a:t>
            </a:r>
            <a:r>
              <a:rPr lang="en-US" sz="1600" dirty="0">
                <a:solidFill>
                  <a:srgbClr val="404040"/>
                </a:solidFill>
                <a:latin typeface="Myriad Condensed Web" charset="0"/>
                <a:ea typeface="ＭＳ Ｐゴシック" charset="0"/>
              </a:rPr>
              <a:t>settings, opening and closing according to your predetermined time zones. </a:t>
            </a:r>
            <a:endParaRPr lang="en-US" sz="1600" dirty="0">
              <a:solidFill>
                <a:srgbClr val="40404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55575" y="5421313"/>
            <a:ext cx="40354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  <p:sp>
        <p:nvSpPr>
          <p:cNvPr id="33802" name="Rectangle 1"/>
          <p:cNvSpPr>
            <a:spLocks noChangeArrowheads="1"/>
          </p:cNvSpPr>
          <p:nvPr/>
        </p:nvSpPr>
        <p:spPr bwMode="auto">
          <a:xfrm>
            <a:off x="2516188" y="1487488"/>
            <a:ext cx="510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pitchFamily="2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sz="1600" dirty="0">
                <a:solidFill>
                  <a:srgbClr val="404040"/>
                </a:solidFill>
                <a:latin typeface="Myriad Condensed Web" pitchFamily="34" charset="0"/>
              </a:rPr>
              <a:t>An advanced door lock unit using biometrics fingerprint </a:t>
            </a:r>
            <a:r>
              <a:rPr lang="en-US" sz="1600" dirty="0" smtClean="0">
                <a:solidFill>
                  <a:srgbClr val="404040"/>
                </a:solidFill>
                <a:latin typeface="Myriad Condensed Web" pitchFamily="34" charset="0"/>
              </a:rPr>
              <a:t>technology.</a:t>
            </a:r>
            <a:endParaRPr lang="en-US" sz="1600" dirty="0">
              <a:solidFill>
                <a:srgbClr val="404040"/>
              </a:solidFill>
              <a:latin typeface="Myriad Condensed Web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1" grpId="0"/>
      <p:bldP spid="9222" grpId="0"/>
      <p:bldP spid="9223" grpId="0"/>
      <p:bldP spid="9224" grpId="0"/>
      <p:bldP spid="338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8" y="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00994" y="1335087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Aft>
                <a:spcPts val="0"/>
              </a:spcAft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300" dirty="0">
                <a:solidFill>
                  <a:srgbClr val="009973"/>
                </a:solidFill>
                <a:latin typeface="Myriad Condensed Web" charset="0"/>
                <a:ea typeface="ＭＳ Ｐゴシック" charset="0"/>
              </a:rPr>
              <a:t>AMAZING </a:t>
            </a:r>
            <a:r>
              <a:rPr lang="en-US" sz="2300" dirty="0" smtClean="0">
                <a:solidFill>
                  <a:srgbClr val="FF0000"/>
                </a:solidFill>
                <a:latin typeface="Myriad Condensed Web" charset="0"/>
                <a:ea typeface="ＭＳ Ｐゴシック" charset="0"/>
              </a:rPr>
              <a:t>FEATURES</a:t>
            </a:r>
            <a:br>
              <a:rPr lang="en-US" sz="2300" dirty="0" smtClean="0">
                <a:solidFill>
                  <a:srgbClr val="FF0000"/>
                </a:solidFill>
                <a:latin typeface="Myriad Condensed Web" charset="0"/>
                <a:ea typeface="ＭＳ Ｐゴシック" charset="0"/>
              </a:rPr>
            </a:br>
            <a:r>
              <a:rPr lang="en-US" sz="2300" dirty="0" smtClean="0">
                <a:solidFill>
                  <a:srgbClr val="009973"/>
                </a:solidFill>
                <a:latin typeface="Myriad Condensed Web" charset="0"/>
                <a:ea typeface="ＭＳ Ｐゴシック" charset="0"/>
              </a:rPr>
              <a:t>AT </a:t>
            </a:r>
            <a:r>
              <a:rPr lang="en-US" sz="2300" dirty="0">
                <a:solidFill>
                  <a:srgbClr val="009973"/>
                </a:solidFill>
                <a:latin typeface="Myriad Condensed Web" charset="0"/>
                <a:ea typeface="ＭＳ Ｐゴシック" charset="0"/>
              </a:rPr>
              <a:t>AN AFFORDABLE PRICE!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296988" y="2058987"/>
            <a:ext cx="4037806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Multiple verification methods </a:t>
            </a: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including Fingerprint</a:t>
            </a: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, Card &amp; </a:t>
            </a: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Password in one system</a:t>
            </a:r>
            <a:endParaRPr lang="en-US" sz="1500" dirty="0">
              <a:solidFill>
                <a:srgbClr val="00000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296989" y="3659187"/>
            <a:ext cx="4190206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Large memory 32MB, uses the common </a:t>
            </a:r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USB flash disk</a:t>
            </a: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to transfer data</a:t>
            </a:r>
            <a:endParaRPr lang="en-US" sz="1500" dirty="0">
              <a:solidFill>
                <a:srgbClr val="00000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296988" y="4725987"/>
            <a:ext cx="4342606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Bundled with Ingress that </a:t>
            </a: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provides easy centralization, management and monitoring of data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55575" y="5421313"/>
            <a:ext cx="39592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296989" y="2592387"/>
            <a:ext cx="4190206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00" dirty="0">
                <a:solidFill>
                  <a:srgbClr val="0D0D0D"/>
                </a:solidFill>
                <a:latin typeface="Myriad Condensed Web" charset="0"/>
                <a:ea typeface="ＭＳ Ｐゴシック" charset="0"/>
              </a:rPr>
              <a:t>Contains up to 500 fingerprint templates, 30,000 transactions</a:t>
            </a:r>
            <a:endParaRPr lang="en-US" sz="1500" dirty="0">
              <a:solidFill>
                <a:srgbClr val="0D0D0D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296989" y="3125787"/>
            <a:ext cx="396160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1500" dirty="0">
                <a:solidFill>
                  <a:srgbClr val="0D0D0D"/>
                </a:solidFill>
                <a:latin typeface="Myriad Condensed Web" charset="0"/>
                <a:ea typeface="ＭＳ Ｐゴシック" charset="0"/>
              </a:rPr>
              <a:t>Possess an optimal battery life, up to 4,000++ normal operations</a:t>
            </a:r>
            <a:endParaRPr lang="en-US" sz="1500" dirty="0">
              <a:solidFill>
                <a:srgbClr val="0D0D0D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35849" name="Rectangle 2"/>
          <p:cNvSpPr>
            <a:spLocks noChangeArrowheads="1"/>
          </p:cNvSpPr>
          <p:nvPr/>
        </p:nvSpPr>
        <p:spPr bwMode="auto">
          <a:xfrm>
            <a:off x="1296988" y="4192587"/>
            <a:ext cx="434260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pitchFamily="2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sz="1500" dirty="0">
                <a:latin typeface="Myriad Condensed Web" pitchFamily="34" charset="0"/>
              </a:rPr>
              <a:t>Latest algorithm, </a:t>
            </a:r>
            <a:r>
              <a:rPr lang="en-US" sz="1500" dirty="0" err="1">
                <a:latin typeface="Myriad Condensed Web" pitchFamily="34" charset="0"/>
              </a:rPr>
              <a:t>BioBridge</a:t>
            </a:r>
            <a:r>
              <a:rPr lang="en-US" sz="1500" dirty="0">
                <a:latin typeface="Myriad Condensed Web" pitchFamily="34" charset="0"/>
              </a:rPr>
              <a:t> VX 10.0, used for faster and more accurate scanning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10" grpId="0"/>
      <p:bldP spid="11" grpId="0"/>
      <p:bldP spid="358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677988" y="1411288"/>
            <a:ext cx="5943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yriad Condensed Web" charset="0"/>
                <a:ea typeface="ＭＳ Ｐゴシック" charset="0"/>
              </a:rPr>
              <a:t>WITH </a:t>
            </a:r>
            <a:r>
              <a:rPr lang="en-US" sz="2300" dirty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yriad Condensed Web" charset="0"/>
                <a:ea typeface="ＭＳ Ｐゴシック" charset="0"/>
              </a:rPr>
              <a:t>KEYLOCK 7700, 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yriad Condensed Web" charset="0"/>
                <a:ea typeface="ＭＳ Ｐゴシック" charset="0"/>
              </a:rPr>
              <a:t>OPENING DOORS WILL 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yriad Condensed Web" charset="0"/>
                <a:ea typeface="ＭＳ Ｐゴシック" charset="0"/>
              </a:rPr>
              <a:t>NEVER BE THE SAME AGAIN!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54188" y="2325688"/>
            <a:ext cx="3959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US" sz="2000">
              <a:solidFill>
                <a:srgbClr val="0D0D0D"/>
              </a:solidFill>
              <a:latin typeface="Myriad Condensed Web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754188" y="2249488"/>
            <a:ext cx="3959225" cy="60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buSzPct val="45000"/>
              <a:buFont typeface="Wingdings" pitchFamily="2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1600" dirty="0">
                <a:solidFill>
                  <a:srgbClr val="0D0D0D"/>
                </a:solidFill>
                <a:latin typeface="Myriad Condensed Web" pitchFamily="34" charset="0"/>
              </a:rPr>
              <a:t>How awesome not having to worry about locks again. </a:t>
            </a:r>
            <a:endParaRPr lang="en-US" sz="1600" dirty="0">
              <a:solidFill>
                <a:srgbClr val="262699"/>
              </a:solidFill>
              <a:latin typeface="Myriad Condensed Web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754188" y="2859088"/>
            <a:ext cx="3959225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600" dirty="0">
                <a:solidFill>
                  <a:schemeClr val="tx2"/>
                </a:solidFill>
                <a:latin typeface="Myriad Condensed Web" charset="0"/>
                <a:ea typeface="ＭＳ Ｐゴシック" charset="0"/>
              </a:rPr>
              <a:t>Has more than enough space to include more authorized individuals. </a:t>
            </a:r>
            <a:endParaRPr lang="en-US" sz="1600" dirty="0">
              <a:solidFill>
                <a:schemeClr val="tx2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754189" y="3468688"/>
            <a:ext cx="388540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Hassle free installation and requires minimal </a:t>
            </a:r>
            <a:r>
              <a:rPr lang="en-US" sz="16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space usage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754188" y="4078288"/>
            <a:ext cx="43763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285750" indent="-285750" hangingPunct="1">
              <a:lnSpc>
                <a:spcPct val="100000"/>
              </a:lnSpc>
              <a:spcBef>
                <a:spcPts val="300"/>
              </a:spcBef>
              <a:buSzPct val="45000"/>
              <a:buFont typeface="Wingdings" charset="2"/>
              <a:buChar char="u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It recognizes you and only allows you to enter whenever you want</a:t>
            </a:r>
            <a:endParaRPr lang="en-US" sz="1600" dirty="0">
              <a:solidFill>
                <a:srgbClr val="000000"/>
              </a:solidFill>
              <a:latin typeface="Myriad Condensed Web" charset="0"/>
              <a:ea typeface="ＭＳ Ｐゴシック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55575" y="5421313"/>
            <a:ext cx="41116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1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6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1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6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1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49388" y="1411288"/>
            <a:ext cx="54102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sz="2300">
                <a:solidFill>
                  <a:srgbClr val="009973"/>
                </a:solidFill>
                <a:latin typeface="Myriad Condensed Web" pitchFamily="34" charset="0"/>
              </a:rPr>
              <a:t>GET ALL OF THOSE WHEN YOU PURCHASE </a:t>
            </a:r>
            <a:r>
              <a:rPr lang="en-US" sz="2300">
                <a:solidFill>
                  <a:srgbClr val="F62A14"/>
                </a:solidFill>
                <a:latin typeface="Myriad Condensed Web" pitchFamily="34" charset="0"/>
              </a:rPr>
              <a:t>KEYLOCK 7700</a:t>
            </a:r>
            <a:endParaRPr lang="en-US" sz="2300">
              <a:solidFill>
                <a:srgbClr val="009973"/>
              </a:solidFill>
              <a:latin typeface="Myriad Condensed Web" pitchFamily="34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3363913"/>
            <a:ext cx="22479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66725" y="2851150"/>
            <a:ext cx="1687513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</a:tabLst>
              <a:defRPr/>
            </a:pPr>
            <a:r>
              <a:rPr lang="en-US" sz="1500" dirty="0">
                <a:solidFill>
                  <a:schemeClr val="tx2"/>
                </a:solidFill>
                <a:latin typeface="Myriad Condensed Web" charset="0"/>
                <a:ea typeface="ＭＳ Ｐゴシック" charset="0"/>
              </a:rPr>
              <a:t>Top Quality Hardware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663" y="3843338"/>
            <a:ext cx="14478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343150" y="2851150"/>
            <a:ext cx="16827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100"/>
              </a:spcBef>
              <a:buFont typeface="Times New Roman" charset="0"/>
              <a:buNone/>
              <a:tabLst>
                <a:tab pos="723900" algn="l"/>
                <a:tab pos="1447800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Extensive All-In-One</a:t>
            </a:r>
            <a:b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</a:b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 CD</a:t>
            </a: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63" y="3641725"/>
            <a:ext cx="1371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098925" y="2851150"/>
            <a:ext cx="1484313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900"/>
              </a:spcBef>
              <a:buFont typeface="Times New Roman" charset="0"/>
              <a:buNone/>
              <a:tabLst>
                <a:tab pos="723900" algn="l"/>
                <a:tab pos="1447800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Online Resources</a:t>
            </a:r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13" y="3271838"/>
            <a:ext cx="1419225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710238" y="2851150"/>
            <a:ext cx="162877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900"/>
              </a:spcBef>
              <a:buFont typeface="Times New Roman" charset="0"/>
              <a:buNone/>
              <a:tabLst>
                <a:tab pos="723900" algn="l"/>
                <a:tab pos="1447800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Myriad Condensed Web" charset="0"/>
                <a:ea typeface="ＭＳ Ｐゴシック" charset="0"/>
              </a:rPr>
              <a:t>After Sales Support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155575" y="5421313"/>
            <a:ext cx="38830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0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6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5400" y="5421313"/>
            <a:ext cx="4189413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72419" y="1570354"/>
            <a:ext cx="49815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Myriad Condensed Web" charset="0"/>
                <a:ea typeface="ＭＳ Ｐゴシック" charset="0"/>
              </a:rPr>
              <a:t>SIMPLE INSTALLATION PROCESS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5575" y="5421313"/>
            <a:ext cx="38830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900">
                <a:solidFill>
                  <a:srgbClr val="595959"/>
                </a:solidFill>
                <a:latin typeface="Myriad Condensed Web" pitchFamily="34" charset="0"/>
              </a:rPr>
              <a:t>Copyright © 2013 FingerTec Worldwide Sdn.Bhd. All rights reserved.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813" y="2643188"/>
            <a:ext cx="2390775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3579813"/>
            <a:ext cx="21050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013" y="3838575"/>
            <a:ext cx="20859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600994" y="1541462"/>
            <a:ext cx="60198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2300" dirty="0">
                <a:solidFill>
                  <a:srgbClr val="009973"/>
                </a:solidFill>
                <a:latin typeface="Myriad Condensed Web" charset="0"/>
                <a:ea typeface="ＭＳ Ｐゴシック" charset="0"/>
              </a:rPr>
              <a:t>BUNDLED WITH POWERFUL </a:t>
            </a:r>
            <a:r>
              <a:rPr lang="en-US" sz="2300" dirty="0">
                <a:solidFill>
                  <a:srgbClr val="009973"/>
                </a:solidFill>
                <a:latin typeface="Myriad Condensed Web" charset="0"/>
                <a:ea typeface="ＭＳ Ｐゴシック" charset="0"/>
              </a:rPr>
              <a:t>SOFTWARE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601788" y="2097088"/>
            <a:ext cx="4723606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000" dirty="0">
                <a:solidFill>
                  <a:schemeClr val="tx2"/>
                </a:solidFill>
                <a:latin typeface="Myriad Condensed Web" pitchFamily="34" charset="0"/>
              </a:rPr>
              <a:t>A choice of either TCMS V2 or the brand new Ingress software.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sz="2000" dirty="0">
              <a:solidFill>
                <a:srgbClr val="002060"/>
              </a:solidFill>
              <a:latin typeface="Myriad Condensed Web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alibri"/>
        <a:ea typeface="ＭＳ Ｐゴシック"/>
        <a:cs typeface="Arial"/>
      </a:majorFont>
      <a:minorFont>
        <a:latin typeface="Calibri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2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2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alibri"/>
        <a:ea typeface="ＭＳ Ｐゴシック"/>
        <a:cs typeface="Arial"/>
      </a:majorFont>
      <a:minorFont>
        <a:latin typeface="Calibri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2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2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563</Words>
  <Application>Microsoft Office PowerPoint</Application>
  <PresentationFormat>Custom</PresentationFormat>
  <Paragraphs>80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ＭＳ Ｐゴシック</vt:lpstr>
      <vt:lpstr>Times New Roman</vt:lpstr>
      <vt:lpstr>Calibri</vt:lpstr>
      <vt:lpstr>Myriad Condensed Web</vt:lpstr>
      <vt:lpstr>Wingdings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maylee</dc:creator>
  <cp:lastModifiedBy>maylee</cp:lastModifiedBy>
  <cp:revision>47</cp:revision>
  <cp:lastPrinted>2013-06-06T05:54:57Z</cp:lastPrinted>
  <dcterms:created xsi:type="dcterms:W3CDTF">1601-01-01T00:00:00Z</dcterms:created>
  <dcterms:modified xsi:type="dcterms:W3CDTF">2013-06-06T10:59:12Z</dcterms:modified>
</cp:coreProperties>
</file>