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70" r:id="rId7"/>
    <p:sldId id="262" r:id="rId8"/>
    <p:sldId id="263" r:id="rId9"/>
    <p:sldId id="264" r:id="rId10"/>
    <p:sldId id="271" r:id="rId11"/>
    <p:sldId id="265" r:id="rId12"/>
    <p:sldId id="266" r:id="rId13"/>
    <p:sldId id="267" r:id="rId14"/>
    <p:sldId id="268" r:id="rId15"/>
    <p:sldId id="269"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299" r:id="rId45"/>
    <p:sldId id="301" r:id="rId46"/>
    <p:sldId id="302" r:id="rId47"/>
    <p:sldId id="303" r:id="rId48"/>
    <p:sldId id="304" r:id="rId49"/>
    <p:sldId id="305" r:id="rId50"/>
    <p:sldId id="306" r:id="rId51"/>
    <p:sldId id="307" r:id="rId52"/>
    <p:sldId id="308" r:id="rId53"/>
    <p:sldId id="309" r:id="rId54"/>
    <p:sldId id="310" r:id="rId55"/>
    <p:sldId id="314" r:id="rId56"/>
    <p:sldId id="311" r:id="rId57"/>
    <p:sldId id="312" r:id="rId58"/>
    <p:sldId id="313" r:id="rId59"/>
    <p:sldId id="316" r:id="rId60"/>
    <p:sldId id="315"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54" r:id="rId92"/>
    <p:sldId id="347" r:id="rId93"/>
    <p:sldId id="348" r:id="rId94"/>
    <p:sldId id="349" r:id="rId95"/>
    <p:sldId id="355" r:id="rId96"/>
    <p:sldId id="350" r:id="rId97"/>
    <p:sldId id="351" r:id="rId98"/>
    <p:sldId id="352" r:id="rId99"/>
    <p:sldId id="353"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2B55EE2-8759-4F37-9DBE-5F8F92A46A61}"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AC3E5-7FA4-4F11-A599-5C456633F535}" type="slidenum">
              <a:rPr lang="en-US" smtClean="0"/>
              <a:t>‹#›</a:t>
            </a:fld>
            <a:endParaRPr lang="en-US"/>
          </a:p>
        </p:txBody>
      </p:sp>
    </p:spTree>
    <p:extLst>
      <p:ext uri="{BB962C8B-B14F-4D97-AF65-F5344CB8AC3E}">
        <p14:creationId xmlns:p14="http://schemas.microsoft.com/office/powerpoint/2010/main" val="36984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B2B55EE2-8759-4F37-9DBE-5F8F92A46A61}"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AC3E5-7FA4-4F11-A599-5C456633F535}" type="slidenum">
              <a:rPr lang="en-US" smtClean="0"/>
              <a:t>‹#›</a:t>
            </a:fld>
            <a:endParaRPr lang="en-US"/>
          </a:p>
        </p:txBody>
      </p:sp>
    </p:spTree>
    <p:extLst>
      <p:ext uri="{BB962C8B-B14F-4D97-AF65-F5344CB8AC3E}">
        <p14:creationId xmlns:p14="http://schemas.microsoft.com/office/powerpoint/2010/main" val="158380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B2B55EE2-8759-4F37-9DBE-5F8F92A46A61}"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AC3E5-7FA4-4F11-A599-5C456633F535}" type="slidenum">
              <a:rPr lang="en-US" smtClean="0"/>
              <a:t>‹#›</a:t>
            </a:fld>
            <a:endParaRPr lang="en-US"/>
          </a:p>
        </p:txBody>
      </p:sp>
    </p:spTree>
    <p:extLst>
      <p:ext uri="{BB962C8B-B14F-4D97-AF65-F5344CB8AC3E}">
        <p14:creationId xmlns:p14="http://schemas.microsoft.com/office/powerpoint/2010/main" val="393186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B2B55EE2-8759-4F37-9DBE-5F8F92A46A61}"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AC3E5-7FA4-4F11-A599-5C456633F535}" type="slidenum">
              <a:rPr lang="en-US" smtClean="0"/>
              <a:t>‹#›</a:t>
            </a:fld>
            <a:endParaRPr lang="en-US"/>
          </a:p>
        </p:txBody>
      </p:sp>
    </p:spTree>
    <p:extLst>
      <p:ext uri="{BB962C8B-B14F-4D97-AF65-F5344CB8AC3E}">
        <p14:creationId xmlns:p14="http://schemas.microsoft.com/office/powerpoint/2010/main" val="247431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B55EE2-8759-4F37-9DBE-5F8F92A46A61}"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AC3E5-7FA4-4F11-A599-5C456633F535}" type="slidenum">
              <a:rPr lang="en-US" smtClean="0"/>
              <a:t>‹#›</a:t>
            </a:fld>
            <a:endParaRPr lang="en-US"/>
          </a:p>
        </p:txBody>
      </p:sp>
    </p:spTree>
    <p:extLst>
      <p:ext uri="{BB962C8B-B14F-4D97-AF65-F5344CB8AC3E}">
        <p14:creationId xmlns:p14="http://schemas.microsoft.com/office/powerpoint/2010/main" val="203041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B2B55EE2-8759-4F37-9DBE-5F8F92A46A61}" type="datetimeFigureOut">
              <a:rPr lang="en-US" smtClean="0"/>
              <a:t>7/12/2016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AC3E5-7FA4-4F11-A599-5C456633F535}" type="slidenum">
              <a:rPr lang="en-US" smtClean="0"/>
              <a:t>‹#›</a:t>
            </a:fld>
            <a:endParaRPr lang="en-US"/>
          </a:p>
        </p:txBody>
      </p:sp>
    </p:spTree>
    <p:extLst>
      <p:ext uri="{BB962C8B-B14F-4D97-AF65-F5344CB8AC3E}">
        <p14:creationId xmlns:p14="http://schemas.microsoft.com/office/powerpoint/2010/main" val="125386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B2B55EE2-8759-4F37-9DBE-5F8F92A46A61}" type="datetimeFigureOut">
              <a:rPr lang="en-US" smtClean="0"/>
              <a:t>7/12/2016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1AC3E5-7FA4-4F11-A599-5C456633F535}" type="slidenum">
              <a:rPr lang="en-US" smtClean="0"/>
              <a:t>‹#›</a:t>
            </a:fld>
            <a:endParaRPr lang="en-US"/>
          </a:p>
        </p:txBody>
      </p:sp>
    </p:spTree>
    <p:extLst>
      <p:ext uri="{BB962C8B-B14F-4D97-AF65-F5344CB8AC3E}">
        <p14:creationId xmlns:p14="http://schemas.microsoft.com/office/powerpoint/2010/main" val="399049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2B55EE2-8759-4F37-9DBE-5F8F92A46A61}" type="datetimeFigureOut">
              <a:rPr lang="en-US" smtClean="0"/>
              <a:t>7/12/2016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1AC3E5-7FA4-4F11-A599-5C456633F535}" type="slidenum">
              <a:rPr lang="en-US" smtClean="0"/>
              <a:t>‹#›</a:t>
            </a:fld>
            <a:endParaRPr lang="en-US"/>
          </a:p>
        </p:txBody>
      </p:sp>
    </p:spTree>
    <p:extLst>
      <p:ext uri="{BB962C8B-B14F-4D97-AF65-F5344CB8AC3E}">
        <p14:creationId xmlns:p14="http://schemas.microsoft.com/office/powerpoint/2010/main" val="230297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55EE2-8759-4F37-9DBE-5F8F92A46A61}" type="datetimeFigureOut">
              <a:rPr lang="en-US" smtClean="0"/>
              <a:t>7/12/2016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1AC3E5-7FA4-4F11-A599-5C456633F535}" type="slidenum">
              <a:rPr lang="en-US" smtClean="0"/>
              <a:t>‹#›</a:t>
            </a:fld>
            <a:endParaRPr lang="en-US"/>
          </a:p>
        </p:txBody>
      </p:sp>
    </p:spTree>
    <p:extLst>
      <p:ext uri="{BB962C8B-B14F-4D97-AF65-F5344CB8AC3E}">
        <p14:creationId xmlns:p14="http://schemas.microsoft.com/office/powerpoint/2010/main" val="154465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B55EE2-8759-4F37-9DBE-5F8F92A46A61}" type="datetimeFigureOut">
              <a:rPr lang="en-US" smtClean="0"/>
              <a:t>7/12/2016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AC3E5-7FA4-4F11-A599-5C456633F535}" type="slidenum">
              <a:rPr lang="en-US" smtClean="0"/>
              <a:t>‹#›</a:t>
            </a:fld>
            <a:endParaRPr lang="en-US"/>
          </a:p>
        </p:txBody>
      </p:sp>
    </p:spTree>
    <p:extLst>
      <p:ext uri="{BB962C8B-B14F-4D97-AF65-F5344CB8AC3E}">
        <p14:creationId xmlns:p14="http://schemas.microsoft.com/office/powerpoint/2010/main" val="99898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B55EE2-8759-4F37-9DBE-5F8F92A46A61}" type="datetimeFigureOut">
              <a:rPr lang="en-US" smtClean="0"/>
              <a:t>7/12/2016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AC3E5-7FA4-4F11-A599-5C456633F535}" type="slidenum">
              <a:rPr lang="en-US" smtClean="0"/>
              <a:t>‹#›</a:t>
            </a:fld>
            <a:endParaRPr lang="en-US"/>
          </a:p>
        </p:txBody>
      </p:sp>
    </p:spTree>
    <p:extLst>
      <p:ext uri="{BB962C8B-B14F-4D97-AF65-F5344CB8AC3E}">
        <p14:creationId xmlns:p14="http://schemas.microsoft.com/office/powerpoint/2010/main" val="81891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55EE2-8759-4F37-9DBE-5F8F92A46A61}" type="datetimeFigureOut">
              <a:rPr lang="en-US" smtClean="0"/>
              <a:t>7/12/2016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AC3E5-7FA4-4F11-A599-5C456633F535}" type="slidenum">
              <a:rPr lang="en-US" smtClean="0"/>
              <a:t>‹#›</a:t>
            </a:fld>
            <a:endParaRPr lang="en-US"/>
          </a:p>
        </p:txBody>
      </p:sp>
    </p:spTree>
    <p:extLst>
      <p:ext uri="{BB962C8B-B14F-4D97-AF65-F5344CB8AC3E}">
        <p14:creationId xmlns:p14="http://schemas.microsoft.com/office/powerpoint/2010/main" val="950728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fingertec.com/images/w_brochure/software-TCMSV3_e.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user.fingertec.com/retrieve_key_user.php"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support@fingertec.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fingertec.com/ofis_download/FingerTec_OFIS_Scanner_Driver_3.1_Setup.exe"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8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34367"/>
            <a:ext cx="9750675" cy="48998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686" y="1351988"/>
            <a:ext cx="4141362" cy="1380454"/>
          </a:xfrm>
          <a:prstGeom prst="rect">
            <a:avLst/>
          </a:prstGeom>
        </p:spPr>
      </p:pic>
      <p:sp>
        <p:nvSpPr>
          <p:cNvPr id="3" name="Subtitle 2"/>
          <p:cNvSpPr>
            <a:spLocks noGrp="1"/>
          </p:cNvSpPr>
          <p:nvPr>
            <p:ph type="subTitle" idx="1"/>
          </p:nvPr>
        </p:nvSpPr>
        <p:spPr>
          <a:xfrm>
            <a:off x="733953" y="2829262"/>
            <a:ext cx="5139721" cy="1658778"/>
          </a:xfrm>
        </p:spPr>
        <p:txBody>
          <a:bodyPr>
            <a:normAutofit/>
          </a:bodyPr>
          <a:lstStyle/>
          <a:p>
            <a:r>
              <a:rPr lang="en-US" sz="2000" dirty="0">
                <a:solidFill>
                  <a:schemeClr val="accent2"/>
                </a:solidFill>
              </a:rPr>
              <a:t>Chapter 1</a:t>
            </a:r>
          </a:p>
          <a:p>
            <a:r>
              <a:rPr lang="en-US" sz="1800" dirty="0">
                <a:latin typeface="Century Gothic" panose="020B0502020202020204" pitchFamily="34" charset="0"/>
              </a:rPr>
              <a:t>Familiarize with TCMS V3 and Its Simple Installation Process</a:t>
            </a:r>
            <a:endParaRPr lang="en-US" sz="1800" dirty="0">
              <a:solidFill>
                <a:schemeClr val="accent1">
                  <a:lumMod val="75000"/>
                </a:schemeClr>
              </a:solidFill>
              <a:latin typeface="Century Gothic" panose="020B0502020202020204" pitchFamily="34" charset="0"/>
            </a:endParaRPr>
          </a:p>
          <a:p>
            <a:endParaRPr lang="en-US" sz="2000" dirty="0">
              <a:solidFill>
                <a:schemeClr val="accent1">
                  <a:lumMod val="75000"/>
                </a:schemeClr>
              </a:solidFill>
            </a:endParaRPr>
          </a:p>
        </p:txBody>
      </p:sp>
      <p:sp>
        <p:nvSpPr>
          <p:cNvPr id="9" name="Rectangle 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lumMod val="7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02010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34367"/>
            <a:ext cx="9750675" cy="48998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686" y="1351988"/>
            <a:ext cx="4141362" cy="1380454"/>
          </a:xfrm>
          <a:prstGeom prst="rect">
            <a:avLst/>
          </a:prstGeom>
        </p:spPr>
      </p:pic>
      <p:sp>
        <p:nvSpPr>
          <p:cNvPr id="3" name="Subtitle 2"/>
          <p:cNvSpPr>
            <a:spLocks noGrp="1"/>
          </p:cNvSpPr>
          <p:nvPr>
            <p:ph type="subTitle" idx="1"/>
          </p:nvPr>
        </p:nvSpPr>
        <p:spPr>
          <a:xfrm>
            <a:off x="733953" y="2829262"/>
            <a:ext cx="5139721" cy="1688950"/>
          </a:xfrm>
        </p:spPr>
        <p:txBody>
          <a:bodyPr>
            <a:normAutofit/>
          </a:bodyPr>
          <a:lstStyle/>
          <a:p>
            <a:r>
              <a:rPr lang="en-US" sz="2000" dirty="0">
                <a:solidFill>
                  <a:schemeClr val="accent2"/>
                </a:solidFill>
              </a:rPr>
              <a:t>Chapter 2</a:t>
            </a:r>
          </a:p>
          <a:p>
            <a:pPr>
              <a:lnSpc>
                <a:spcPct val="100000"/>
              </a:lnSpc>
            </a:pPr>
            <a:r>
              <a:rPr lang="en-US" sz="1800" dirty="0">
                <a:latin typeface="Century Gothic" panose="020B0502020202020204" pitchFamily="34" charset="0"/>
                <a:cs typeface="Avenir Light"/>
              </a:rPr>
              <a:t>System Settings</a:t>
            </a:r>
            <a:r>
              <a:rPr lang="en-US" sz="1800" dirty="0">
                <a:solidFill>
                  <a:srgbClr val="FF0000"/>
                </a:solidFill>
                <a:latin typeface="Century Gothic" panose="020B0502020202020204" pitchFamily="34" charset="0"/>
                <a:cs typeface="Avenir Light"/>
              </a:rPr>
              <a:t>                                   </a:t>
            </a:r>
            <a:r>
              <a:rPr lang="en-US" sz="1800" dirty="0">
                <a:latin typeface="Century Gothic" panose="020B0502020202020204" pitchFamily="34" charset="0"/>
                <a:cs typeface="Avenir Light"/>
              </a:rPr>
              <a:t>Configure Basic and General Software Settings</a:t>
            </a:r>
            <a:endParaRPr lang="en-MY" sz="1800" dirty="0">
              <a:latin typeface="Century Gothic" panose="020B0502020202020204" pitchFamily="34" charset="0"/>
              <a:cs typeface="Avenir Light"/>
            </a:endParaRPr>
          </a:p>
          <a:p>
            <a:endParaRPr lang="en-US" sz="2000" dirty="0">
              <a:solidFill>
                <a:schemeClr val="accent1">
                  <a:lumMod val="75000"/>
                </a:schemeClr>
              </a:solidFill>
            </a:endParaRPr>
          </a:p>
        </p:txBody>
      </p:sp>
      <p:sp>
        <p:nvSpPr>
          <p:cNvPr id="9" name="Rectangle 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lumMod val="7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91067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725" y="788468"/>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6" name="Rectangle 5"/>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
        <p:nvSpPr>
          <p:cNvPr id="9" name="Content Placeholder 2"/>
          <p:cNvSpPr txBox="1">
            <a:spLocks/>
          </p:cNvSpPr>
          <p:nvPr/>
        </p:nvSpPr>
        <p:spPr>
          <a:xfrm>
            <a:off x="400319" y="270077"/>
            <a:ext cx="10515600" cy="837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2000" b="1" dirty="0">
                <a:solidFill>
                  <a:schemeClr val="accent2"/>
                </a:solidFill>
                <a:latin typeface="Century Gothic" panose="020B0502020202020204" pitchFamily="34" charset="0"/>
                <a:cs typeface="Avenir Light"/>
              </a:rPr>
              <a:t>CUSTOMIZE YOUR SYSTEM PARAMETER</a:t>
            </a:r>
            <a:endParaRPr lang="en-MY" sz="2000" b="1" dirty="0">
              <a:solidFill>
                <a:schemeClr val="accent2"/>
              </a:solidFill>
              <a:latin typeface="Century Gothic" panose="020B0502020202020204" pitchFamily="34" charset="0"/>
            </a:endParaRPr>
          </a:p>
          <a:p>
            <a:pPr marL="0" indent="0">
              <a:buFont typeface="Arial" panose="020B0604020202020204" pitchFamily="34" charset="0"/>
              <a:buNone/>
            </a:pPr>
            <a:r>
              <a:rPr lang="en-MY" sz="1600" dirty="0">
                <a:latin typeface="Century Gothic" panose="020B0502020202020204" pitchFamily="34" charset="0"/>
                <a:cs typeface="Avenir Light"/>
              </a:rPr>
              <a:t>Configure the date/time and other display settings of TCMS V3 in this page. </a:t>
            </a:r>
          </a:p>
          <a:p>
            <a:pPr marL="0" indent="0">
              <a:buFont typeface="Arial" panose="020B0604020202020204" pitchFamily="34" charset="0"/>
              <a:buNone/>
            </a:pPr>
            <a:endParaRPr lang="en-MY" dirty="0"/>
          </a:p>
        </p:txBody>
      </p:sp>
      <p:pic>
        <p:nvPicPr>
          <p:cNvPr id="10" name="Picture 9"/>
          <p:cNvPicPr>
            <a:picLocks noChangeAspect="1"/>
          </p:cNvPicPr>
          <p:nvPr/>
        </p:nvPicPr>
        <p:blipFill>
          <a:blip r:embed="rId3"/>
          <a:stretch>
            <a:fillRect/>
          </a:stretch>
        </p:blipFill>
        <p:spPr>
          <a:xfrm>
            <a:off x="1661910" y="1279540"/>
            <a:ext cx="8901288" cy="4539328"/>
          </a:xfrm>
          <a:prstGeom prst="rect">
            <a:avLst/>
          </a:prstGeom>
          <a:ln>
            <a:solidFill>
              <a:schemeClr val="tx1"/>
            </a:solidFill>
          </a:ln>
        </p:spPr>
      </p:pic>
    </p:spTree>
    <p:extLst>
      <p:ext uri="{BB962C8B-B14F-4D97-AF65-F5344CB8AC3E}">
        <p14:creationId xmlns:p14="http://schemas.microsoft.com/office/powerpoint/2010/main" val="76325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725" y="788468"/>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Content Placeholder 2"/>
          <p:cNvSpPr txBox="1">
            <a:spLocks/>
          </p:cNvSpPr>
          <p:nvPr/>
        </p:nvSpPr>
        <p:spPr>
          <a:xfrm>
            <a:off x="457952" y="223299"/>
            <a:ext cx="10721474" cy="3594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2000" b="1" dirty="0">
                <a:solidFill>
                  <a:schemeClr val="accent2"/>
                </a:solidFill>
                <a:latin typeface="Century Gothic" panose="020B0502020202020204" pitchFamily="34" charset="0"/>
                <a:cs typeface="Avenir Light"/>
              </a:rPr>
              <a:t>LEARN HOW TO CUSTOMIZE YOUR SYSTEM PARAMETER &gt; SYSTEMS</a:t>
            </a:r>
          </a:p>
          <a:p>
            <a:pPr marL="173736" indent="-173736">
              <a:lnSpc>
                <a:spcPct val="150000"/>
              </a:lnSpc>
              <a:spcBef>
                <a:spcPts val="288"/>
              </a:spcBef>
              <a:tabLst>
                <a:tab pos="1708150" algn="l"/>
              </a:tabLst>
            </a:pPr>
            <a:r>
              <a:rPr lang="en-MY" sz="1200" b="1" dirty="0">
                <a:solidFill>
                  <a:schemeClr val="bg2">
                    <a:lumMod val="25000"/>
                  </a:schemeClr>
                </a:solidFill>
                <a:latin typeface="Century Gothic" panose="020B0502020202020204" pitchFamily="34" charset="0"/>
                <a:cs typeface="Avenir Light"/>
              </a:rPr>
              <a:t>Language: </a:t>
            </a:r>
            <a:r>
              <a:rPr lang="en-MY" sz="1200" dirty="0">
                <a:latin typeface="Century Gothic" panose="020B0502020202020204" pitchFamily="34" charset="0"/>
                <a:cs typeface="Avenir Light"/>
              </a:rPr>
              <a:t>TCMS V3 is available in 14 different languages, select the language according to your </a:t>
            </a:r>
            <a:r>
              <a:rPr lang="en-MY" sz="1200" dirty="0" err="1">
                <a:latin typeface="Century Gothic" panose="020B0502020202020204" pitchFamily="34" charset="0"/>
                <a:cs typeface="Avenir Light"/>
              </a:rPr>
              <a:t>cpmpany’s</a:t>
            </a:r>
            <a:r>
              <a:rPr lang="en-MY" sz="1200" dirty="0">
                <a:latin typeface="Century Gothic" panose="020B0502020202020204" pitchFamily="34" charset="0"/>
                <a:cs typeface="Avenir Light"/>
              </a:rPr>
              <a:t> preference.</a:t>
            </a:r>
          </a:p>
          <a:p>
            <a:pPr marL="173736" indent="-173736">
              <a:lnSpc>
                <a:spcPct val="150000"/>
              </a:lnSpc>
              <a:spcBef>
                <a:spcPts val="288"/>
              </a:spcBef>
              <a:tabLst>
                <a:tab pos="1708150" algn="l"/>
              </a:tabLst>
            </a:pPr>
            <a:r>
              <a:rPr lang="en-MY" sz="1200" b="1" dirty="0">
                <a:solidFill>
                  <a:schemeClr val="bg2">
                    <a:lumMod val="25000"/>
                  </a:schemeClr>
                </a:solidFill>
                <a:latin typeface="Century Gothic" panose="020B0502020202020204" pitchFamily="34" charset="0"/>
                <a:cs typeface="Avenir Light"/>
              </a:rPr>
              <a:t>Date, Time and Hour Format</a:t>
            </a:r>
            <a:r>
              <a:rPr lang="en-MY" sz="1200" dirty="0">
                <a:solidFill>
                  <a:schemeClr val="bg2">
                    <a:lumMod val="25000"/>
                  </a:schemeClr>
                </a:solidFill>
                <a:latin typeface="Century Gothic" panose="020B0502020202020204" pitchFamily="34" charset="0"/>
                <a:cs typeface="Avenir Light"/>
              </a:rPr>
              <a:t>: </a:t>
            </a:r>
            <a:r>
              <a:rPr lang="en-MY" sz="1200" dirty="0">
                <a:latin typeface="Century Gothic" panose="020B0502020202020204" pitchFamily="34" charset="0"/>
                <a:cs typeface="Avenir Light"/>
              </a:rPr>
              <a:t>Proceed to select the format to display date, time and hours in TCMS V3 and reports.</a:t>
            </a:r>
          </a:p>
          <a:p>
            <a:pPr marL="173736" indent="-173736">
              <a:lnSpc>
                <a:spcPct val="150000"/>
              </a:lnSpc>
              <a:spcBef>
                <a:spcPts val="288"/>
              </a:spcBef>
              <a:tabLst>
                <a:tab pos="1708150" algn="l"/>
              </a:tabLst>
            </a:pPr>
            <a:r>
              <a:rPr lang="en-MY" sz="1200" b="1" dirty="0">
                <a:solidFill>
                  <a:schemeClr val="bg2">
                    <a:lumMod val="25000"/>
                  </a:schemeClr>
                </a:solidFill>
                <a:latin typeface="Century Gothic" panose="020B0502020202020204" pitchFamily="34" charset="0"/>
                <a:cs typeface="Avenir Light"/>
              </a:rPr>
              <a:t>Calendar Type</a:t>
            </a:r>
            <a:r>
              <a:rPr lang="en-MY" sz="1200" dirty="0">
                <a:solidFill>
                  <a:schemeClr val="bg2">
                    <a:lumMod val="25000"/>
                  </a:schemeClr>
                </a:solidFill>
                <a:latin typeface="Century Gothic" panose="020B0502020202020204" pitchFamily="34" charset="0"/>
                <a:cs typeface="Avenir Light"/>
              </a:rPr>
              <a:t>: </a:t>
            </a:r>
            <a:r>
              <a:rPr lang="en-MY" sz="1200" dirty="0">
                <a:latin typeface="Century Gothic" panose="020B0502020202020204" pitchFamily="34" charset="0"/>
                <a:cs typeface="Avenir Light"/>
              </a:rPr>
              <a:t>Move on to select your preferred calendar from either Georgian, Persian or Hijri Calendar. You may use either one of these options at a time. </a:t>
            </a:r>
          </a:p>
          <a:p>
            <a:pPr marL="173736" indent="-173736">
              <a:lnSpc>
                <a:spcPct val="150000"/>
              </a:lnSpc>
              <a:spcBef>
                <a:spcPts val="288"/>
              </a:spcBef>
              <a:tabLst>
                <a:tab pos="1708150" algn="l"/>
              </a:tabLst>
            </a:pPr>
            <a:r>
              <a:rPr lang="en-MY" sz="1200" b="1" dirty="0">
                <a:solidFill>
                  <a:schemeClr val="bg2">
                    <a:lumMod val="25000"/>
                  </a:schemeClr>
                </a:solidFill>
                <a:latin typeface="Century Gothic" panose="020B0502020202020204" pitchFamily="34" charset="0"/>
                <a:cs typeface="Avenir Light"/>
              </a:rPr>
              <a:t>Auto Log Off</a:t>
            </a:r>
            <a:r>
              <a:rPr lang="en-MY" sz="1200" dirty="0">
                <a:solidFill>
                  <a:schemeClr val="bg2">
                    <a:lumMod val="25000"/>
                  </a:schemeClr>
                </a:solidFill>
                <a:latin typeface="Century Gothic" panose="020B0502020202020204" pitchFamily="34" charset="0"/>
                <a:cs typeface="Avenir Light"/>
              </a:rPr>
              <a:t>: </a:t>
            </a:r>
            <a:r>
              <a:rPr lang="en-MY" sz="1200" dirty="0">
                <a:latin typeface="Century Gothic" panose="020B0502020202020204" pitchFamily="34" charset="0"/>
                <a:cs typeface="Avenir Light"/>
              </a:rPr>
              <a:t>Set the maximum idle time before the system automatically logs off.</a:t>
            </a:r>
          </a:p>
          <a:p>
            <a:pPr marL="173736" indent="-173736">
              <a:lnSpc>
                <a:spcPct val="150000"/>
              </a:lnSpc>
              <a:spcBef>
                <a:spcPts val="288"/>
              </a:spcBef>
              <a:tabLst>
                <a:tab pos="1708150" algn="l"/>
              </a:tabLst>
            </a:pPr>
            <a:r>
              <a:rPr lang="en-MY" sz="1200" b="1" dirty="0">
                <a:solidFill>
                  <a:schemeClr val="bg2">
                    <a:lumMod val="25000"/>
                  </a:schemeClr>
                </a:solidFill>
                <a:latin typeface="Century Gothic" panose="020B0502020202020204" pitchFamily="34" charset="0"/>
                <a:cs typeface="Avenir Light"/>
              </a:rPr>
              <a:t>Auto check for available update</a:t>
            </a:r>
            <a:r>
              <a:rPr lang="en-MY" sz="1200" dirty="0">
                <a:solidFill>
                  <a:schemeClr val="bg2">
                    <a:lumMod val="25000"/>
                  </a:schemeClr>
                </a:solidFill>
                <a:latin typeface="Century Gothic" panose="020B0502020202020204" pitchFamily="34" charset="0"/>
                <a:cs typeface="Avenir Light"/>
              </a:rPr>
              <a:t>: </a:t>
            </a:r>
            <a:r>
              <a:rPr lang="en-MY" sz="1200" dirty="0">
                <a:latin typeface="Century Gothic" panose="020B0502020202020204" pitchFamily="34" charset="0"/>
                <a:cs typeface="Avenir Light"/>
              </a:rPr>
              <a:t>Keeping the software updated gives you the access to the latest features and improves the software performance and stability. If this is checked, you will be looped in accordingly when there’s an update available.</a:t>
            </a:r>
          </a:p>
          <a:p>
            <a:pPr marL="0" indent="0">
              <a:buFont typeface="Arial" panose="020B0604020202020204" pitchFamily="34" charset="0"/>
              <a:buNone/>
            </a:pPr>
            <a:endParaRPr lang="en-MY" dirty="0"/>
          </a:p>
        </p:txBody>
      </p:sp>
      <p:pic>
        <p:nvPicPr>
          <p:cNvPr id="9" name="Picture 8"/>
          <p:cNvPicPr>
            <a:picLocks noChangeAspect="1"/>
          </p:cNvPicPr>
          <p:nvPr/>
        </p:nvPicPr>
        <p:blipFill>
          <a:blip r:embed="rId3"/>
          <a:stretch>
            <a:fillRect/>
          </a:stretch>
        </p:blipFill>
        <p:spPr>
          <a:xfrm>
            <a:off x="2822105" y="2721685"/>
            <a:ext cx="5923862" cy="3328327"/>
          </a:xfrm>
          <a:prstGeom prst="rect">
            <a:avLst/>
          </a:prstGeom>
          <a:ln>
            <a:solidFill>
              <a:schemeClr val="tx1"/>
            </a:solidFill>
          </a:ln>
        </p:spPr>
      </p:pic>
      <p:sp>
        <p:nvSpPr>
          <p:cNvPr id="11" name="Rectangle 10"/>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Tree>
    <p:extLst>
      <p:ext uri="{BB962C8B-B14F-4D97-AF65-F5344CB8AC3E}">
        <p14:creationId xmlns:p14="http://schemas.microsoft.com/office/powerpoint/2010/main" val="253180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725" y="788468"/>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Content Placeholder 2"/>
          <p:cNvSpPr txBox="1">
            <a:spLocks/>
          </p:cNvSpPr>
          <p:nvPr/>
        </p:nvSpPr>
        <p:spPr>
          <a:xfrm>
            <a:off x="441821" y="722910"/>
            <a:ext cx="10939769" cy="5681065"/>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736" indent="-173736">
              <a:lnSpc>
                <a:spcPct val="170000"/>
              </a:lnSpc>
              <a:spcBef>
                <a:spcPts val="288"/>
              </a:spcBef>
            </a:pPr>
            <a:r>
              <a:rPr lang="en-MY" sz="3700" b="1" dirty="0">
                <a:solidFill>
                  <a:schemeClr val="bg2">
                    <a:lumMod val="25000"/>
                  </a:schemeClr>
                </a:solidFill>
                <a:latin typeface="Century Gothic" panose="020B0502020202020204" pitchFamily="34" charset="0"/>
                <a:cs typeface="Avenir Light"/>
              </a:rPr>
              <a:t>Server Download Transaction Log Interval</a:t>
            </a:r>
            <a:r>
              <a:rPr lang="en-MY" sz="3700" dirty="0">
                <a:solidFill>
                  <a:schemeClr val="bg2">
                    <a:lumMod val="25000"/>
                  </a:schemeClr>
                </a:solidFill>
                <a:latin typeface="Century Gothic" panose="020B0502020202020204" pitchFamily="34" charset="0"/>
                <a:cs typeface="Avenir Light"/>
              </a:rPr>
              <a:t>:  </a:t>
            </a:r>
            <a:r>
              <a:rPr lang="en-MY" sz="3700" dirty="0">
                <a:latin typeface="Century Gothic" panose="020B0502020202020204" pitchFamily="34" charset="0"/>
                <a:cs typeface="Avenir Light"/>
              </a:rPr>
              <a:t>Set the time interval to download transaction logs from devices automatically. To disable this option, you need to set it to 00:00. </a:t>
            </a:r>
          </a:p>
          <a:p>
            <a:pPr marL="173736" indent="-173736">
              <a:lnSpc>
                <a:spcPct val="170000"/>
              </a:lnSpc>
              <a:spcBef>
                <a:spcPts val="288"/>
              </a:spcBef>
            </a:pPr>
            <a:r>
              <a:rPr lang="en-MY" sz="3700" b="1" dirty="0">
                <a:solidFill>
                  <a:schemeClr val="bg2">
                    <a:lumMod val="25000"/>
                  </a:schemeClr>
                </a:solidFill>
                <a:latin typeface="Century Gothic" panose="020B0502020202020204" pitchFamily="34" charset="0"/>
                <a:cs typeface="Avenir Light"/>
              </a:rPr>
              <a:t>Specify daily download timer for system to activate the automatic download process every day</a:t>
            </a:r>
            <a:r>
              <a:rPr lang="en-MY" sz="3700" dirty="0">
                <a:solidFill>
                  <a:schemeClr val="bg2">
                    <a:lumMod val="25000"/>
                  </a:schemeClr>
                </a:solidFill>
                <a:latin typeface="Century Gothic" panose="020B0502020202020204" pitchFamily="34" charset="0"/>
                <a:cs typeface="Avenir Light"/>
              </a:rPr>
              <a:t>: </a:t>
            </a:r>
            <a:r>
              <a:rPr lang="en-MY" sz="3700" dirty="0">
                <a:latin typeface="Century Gothic" panose="020B0502020202020204" pitchFamily="34" charset="0"/>
                <a:cs typeface="Avenir Light"/>
              </a:rPr>
              <a:t>Set up to a maximum of 2 daily timers to run auto-download transaction logs from the devices. </a:t>
            </a:r>
          </a:p>
          <a:p>
            <a:pPr marL="173736" indent="-173736">
              <a:lnSpc>
                <a:spcPct val="170000"/>
              </a:lnSpc>
              <a:spcBef>
                <a:spcPts val="288"/>
              </a:spcBef>
            </a:pPr>
            <a:r>
              <a:rPr lang="en-MY" sz="3700" b="1" dirty="0">
                <a:solidFill>
                  <a:schemeClr val="bg2">
                    <a:lumMod val="25000"/>
                  </a:schemeClr>
                </a:solidFill>
                <a:latin typeface="Century Gothic" panose="020B0502020202020204" pitchFamily="34" charset="0"/>
                <a:cs typeface="Avenir Light"/>
              </a:rPr>
              <a:t>Server Generate Audit Data Interval</a:t>
            </a:r>
            <a:r>
              <a:rPr lang="en-MY" sz="3700" dirty="0">
                <a:solidFill>
                  <a:schemeClr val="bg2">
                    <a:lumMod val="25000"/>
                  </a:schemeClr>
                </a:solidFill>
                <a:latin typeface="Century Gothic" panose="020B0502020202020204" pitchFamily="34" charset="0"/>
                <a:cs typeface="Avenir Light"/>
              </a:rPr>
              <a:t>: </a:t>
            </a:r>
            <a:r>
              <a:rPr lang="en-MY" sz="3700" dirty="0">
                <a:latin typeface="Century Gothic" panose="020B0502020202020204" pitchFamily="34" charset="0"/>
                <a:cs typeface="Avenir Light"/>
              </a:rPr>
              <a:t>Set the time interval for TCMS V3 for it to generate the raw data to be updated into Attendance Sheet accordingly. </a:t>
            </a:r>
          </a:p>
          <a:p>
            <a:pPr marL="173736" indent="-173736">
              <a:lnSpc>
                <a:spcPct val="170000"/>
              </a:lnSpc>
              <a:spcBef>
                <a:spcPts val="288"/>
              </a:spcBef>
            </a:pPr>
            <a:r>
              <a:rPr lang="en-MY" sz="3700" b="1" dirty="0">
                <a:solidFill>
                  <a:schemeClr val="bg2">
                    <a:lumMod val="25000"/>
                  </a:schemeClr>
                </a:solidFill>
                <a:latin typeface="Century Gothic" panose="020B0502020202020204" pitchFamily="34" charset="0"/>
                <a:cs typeface="Avenir Light"/>
              </a:rPr>
              <a:t>Display Suspended and Expired User</a:t>
            </a:r>
            <a:r>
              <a:rPr lang="en-MY" sz="3700" dirty="0">
                <a:solidFill>
                  <a:schemeClr val="bg2">
                    <a:lumMod val="25000"/>
                  </a:schemeClr>
                </a:solidFill>
                <a:latin typeface="Century Gothic" panose="020B0502020202020204" pitchFamily="34" charset="0"/>
                <a:cs typeface="Avenir Light"/>
              </a:rPr>
              <a:t>: </a:t>
            </a:r>
            <a:r>
              <a:rPr lang="en-MY" sz="3700" dirty="0">
                <a:latin typeface="Century Gothic" panose="020B0502020202020204" pitchFamily="34" charset="0"/>
                <a:cs typeface="Avenir Light"/>
              </a:rPr>
              <a:t>User could be suspended for a certain period of time due to various reasons. Please uncheck the box if you want to exclude and hide the attendance of the suspended employees.</a:t>
            </a:r>
          </a:p>
          <a:p>
            <a:pPr marL="173736" indent="-173736">
              <a:lnSpc>
                <a:spcPct val="170000"/>
              </a:lnSpc>
              <a:spcBef>
                <a:spcPts val="288"/>
              </a:spcBef>
            </a:pPr>
            <a:r>
              <a:rPr lang="en-MY" sz="3700" b="1" dirty="0">
                <a:solidFill>
                  <a:schemeClr val="bg2">
                    <a:lumMod val="25000"/>
                  </a:schemeClr>
                </a:solidFill>
                <a:latin typeface="Century Gothic" panose="020B0502020202020204" pitchFamily="34" charset="0"/>
                <a:cs typeface="Avenir Light"/>
              </a:rPr>
              <a:t>Display Pay Class Setting</a:t>
            </a:r>
            <a:r>
              <a:rPr lang="en-MY" sz="3700" dirty="0">
                <a:solidFill>
                  <a:schemeClr val="bg2">
                    <a:lumMod val="25000"/>
                  </a:schemeClr>
                </a:solidFill>
                <a:latin typeface="Century Gothic" panose="020B0502020202020204" pitchFamily="34" charset="0"/>
                <a:cs typeface="Avenir Light"/>
              </a:rPr>
              <a:t>: </a:t>
            </a:r>
            <a:r>
              <a:rPr lang="en-MY" sz="3700" dirty="0">
                <a:latin typeface="Century Gothic" panose="020B0502020202020204" pitchFamily="34" charset="0"/>
                <a:cs typeface="Avenir Light"/>
              </a:rPr>
              <a:t>Pay Class is the latest feature introduced by </a:t>
            </a:r>
            <a:r>
              <a:rPr lang="en-MY" sz="3700" dirty="0" err="1">
                <a:latin typeface="Century Gothic" panose="020B0502020202020204" pitchFamily="34" charset="0"/>
                <a:cs typeface="Avenir Light"/>
              </a:rPr>
              <a:t>FingerTec</a:t>
            </a:r>
            <a:r>
              <a:rPr lang="en-MY" sz="3700" dirty="0">
                <a:latin typeface="Century Gothic" panose="020B0502020202020204" pitchFamily="34" charset="0"/>
                <a:cs typeface="Avenir Light"/>
              </a:rPr>
              <a:t> to configure the payment system based on the employee’s work time or overtime (OT) without having the need to configure any clocking settings. Please ignore this section if you want to configure the payment condition based on the employee clocking time.</a:t>
            </a:r>
            <a:endParaRPr lang="en-MY" sz="3700" dirty="0">
              <a:solidFill>
                <a:schemeClr val="accent1"/>
              </a:solidFill>
              <a:latin typeface="Century Gothic" panose="020B0502020202020204" pitchFamily="34" charset="0"/>
              <a:cs typeface="Avenir Light"/>
            </a:endParaRPr>
          </a:p>
          <a:p>
            <a:pPr marL="457200" lvl="1" indent="0">
              <a:lnSpc>
                <a:spcPct val="170000"/>
              </a:lnSpc>
              <a:spcBef>
                <a:spcPts val="288"/>
              </a:spcBef>
              <a:buNone/>
            </a:pPr>
            <a:r>
              <a:rPr lang="en-MY" sz="3700" i="1" dirty="0">
                <a:solidFill>
                  <a:schemeClr val="accent1">
                    <a:lumMod val="75000"/>
                  </a:schemeClr>
                </a:solidFill>
                <a:latin typeface="Century Gothic" panose="020B0502020202020204" pitchFamily="34" charset="0"/>
                <a:cs typeface="Avenir Light"/>
              </a:rPr>
              <a:t>*Pay class does not have any clocking settings. It solely depends on how many fixed/overtime OT hours the employees have worked. If there is a need to pay the employee based on their real clocking and </a:t>
            </a:r>
            <a:r>
              <a:rPr lang="en-MY" sz="3700" i="1" dirty="0" err="1">
                <a:solidFill>
                  <a:schemeClr val="accent1">
                    <a:lumMod val="75000"/>
                  </a:schemeClr>
                </a:solidFill>
                <a:latin typeface="Century Gothic" panose="020B0502020202020204" pitchFamily="34" charset="0"/>
                <a:cs typeface="Avenir Light"/>
              </a:rPr>
              <a:t>clockout</a:t>
            </a:r>
            <a:r>
              <a:rPr lang="en-MY" sz="3700" i="1" dirty="0">
                <a:solidFill>
                  <a:schemeClr val="accent1">
                    <a:lumMod val="75000"/>
                  </a:schemeClr>
                </a:solidFill>
                <a:latin typeface="Century Gothic" panose="020B0502020202020204" pitchFamily="34" charset="0"/>
                <a:cs typeface="Avenir Light"/>
              </a:rPr>
              <a:t> time, then the employer/management cannot use pay class to execute the calculations*</a:t>
            </a:r>
          </a:p>
          <a:p>
            <a:pPr marL="173736" indent="-173736">
              <a:lnSpc>
                <a:spcPct val="170000"/>
              </a:lnSpc>
              <a:spcBef>
                <a:spcPts val="288"/>
              </a:spcBef>
            </a:pPr>
            <a:r>
              <a:rPr lang="en-MY" sz="3700" b="1" dirty="0">
                <a:solidFill>
                  <a:schemeClr val="bg2">
                    <a:lumMod val="25000"/>
                  </a:schemeClr>
                </a:solidFill>
                <a:latin typeface="Century Gothic" panose="020B0502020202020204" pitchFamily="34" charset="0"/>
                <a:cs typeface="Avenir Light"/>
              </a:rPr>
              <a:t>Accept Edited Data as Original Clocking</a:t>
            </a:r>
            <a:r>
              <a:rPr lang="en-MY" sz="3700" dirty="0">
                <a:solidFill>
                  <a:schemeClr val="bg2">
                    <a:lumMod val="25000"/>
                  </a:schemeClr>
                </a:solidFill>
                <a:latin typeface="Century Gothic" panose="020B0502020202020204" pitchFamily="34" charset="0"/>
                <a:cs typeface="Avenir Light"/>
              </a:rPr>
              <a:t>: </a:t>
            </a:r>
            <a:r>
              <a:rPr lang="en-MY" sz="3700" dirty="0">
                <a:latin typeface="Century Gothic" panose="020B0502020202020204" pitchFamily="34" charset="0"/>
                <a:cs typeface="Avenir Light"/>
              </a:rPr>
              <a:t>By default, TCMS V3 will show the edited data in bold. </a:t>
            </a:r>
            <a:r>
              <a:rPr lang="en-MY" sz="3700" dirty="0">
                <a:solidFill>
                  <a:srgbClr val="000000"/>
                </a:solidFill>
                <a:latin typeface="Century Gothic" panose="020B0502020202020204" pitchFamily="34" charset="0"/>
                <a:cs typeface="Avenir Light"/>
              </a:rPr>
              <a:t>Check select on </a:t>
            </a:r>
            <a:r>
              <a:rPr lang="en-MY" sz="3700" dirty="0">
                <a:latin typeface="Century Gothic" panose="020B0502020202020204" pitchFamily="34" charset="0"/>
                <a:cs typeface="Avenir Light"/>
              </a:rPr>
              <a:t>this option, and the edited data will be displayed in normal fonts.</a:t>
            </a:r>
          </a:p>
          <a:p>
            <a:pPr marL="0" indent="0">
              <a:lnSpc>
                <a:spcPct val="110000"/>
              </a:lnSpc>
              <a:spcBef>
                <a:spcPts val="288"/>
              </a:spcBef>
              <a:buNone/>
            </a:pPr>
            <a:endParaRPr lang="en-MY" dirty="0"/>
          </a:p>
        </p:txBody>
      </p:sp>
      <p:sp>
        <p:nvSpPr>
          <p:cNvPr id="2" name="TextBox 1"/>
          <p:cNvSpPr txBox="1"/>
          <p:nvPr/>
        </p:nvSpPr>
        <p:spPr>
          <a:xfrm>
            <a:off x="342014" y="267738"/>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LEARN HOW TO CUSTOMIZE YOUR SYSTEM PARAMETER &gt; ATTENDANCE</a:t>
            </a:r>
          </a:p>
        </p:txBody>
      </p:sp>
      <p:sp>
        <p:nvSpPr>
          <p:cNvPr id="9" name="Rectangle 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Tree>
    <p:extLst>
      <p:ext uri="{BB962C8B-B14F-4D97-AF65-F5344CB8AC3E}">
        <p14:creationId xmlns:p14="http://schemas.microsoft.com/office/powerpoint/2010/main" val="3693292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725" y="788468"/>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pic>
        <p:nvPicPr>
          <p:cNvPr id="7" name="Content Placeholder 3"/>
          <p:cNvPicPr>
            <a:picLocks noChangeAspect="1"/>
          </p:cNvPicPr>
          <p:nvPr/>
        </p:nvPicPr>
        <p:blipFill>
          <a:blip r:embed="rId3"/>
          <a:stretch>
            <a:fillRect/>
          </a:stretch>
        </p:blipFill>
        <p:spPr>
          <a:xfrm>
            <a:off x="1610880" y="788468"/>
            <a:ext cx="8970240" cy="4682900"/>
          </a:xfrm>
          <a:prstGeom prst="rect">
            <a:avLst/>
          </a:prstGeom>
          <a:ln>
            <a:solidFill>
              <a:schemeClr val="tx1"/>
            </a:solidFill>
          </a:ln>
        </p:spPr>
      </p:pic>
      <p:sp>
        <p:nvSpPr>
          <p:cNvPr id="9" name="Rectangle 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Tree>
    <p:extLst>
      <p:ext uri="{BB962C8B-B14F-4D97-AF65-F5344CB8AC3E}">
        <p14:creationId xmlns:p14="http://schemas.microsoft.com/office/powerpoint/2010/main" val="2345544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
        <p:nvSpPr>
          <p:cNvPr id="9" name="Content Placeholder 2"/>
          <p:cNvSpPr txBox="1">
            <a:spLocks/>
          </p:cNvSpPr>
          <p:nvPr/>
        </p:nvSpPr>
        <p:spPr>
          <a:xfrm>
            <a:off x="431063" y="544762"/>
            <a:ext cx="10939769" cy="5681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736" indent="-173736">
              <a:lnSpc>
                <a:spcPct val="150000"/>
              </a:lnSpc>
              <a:spcBef>
                <a:spcPts val="288"/>
              </a:spcBef>
            </a:pPr>
            <a:r>
              <a:rPr lang="en-US" sz="1300" b="1" dirty="0">
                <a:solidFill>
                  <a:schemeClr val="bg2">
                    <a:lumMod val="25000"/>
                  </a:schemeClr>
                </a:solidFill>
                <a:latin typeface="Century Gothic" panose="020B0502020202020204" pitchFamily="34" charset="0"/>
                <a:cs typeface="Avenir Light"/>
              </a:rPr>
              <a:t>Device Connection Timeout (Sec): </a:t>
            </a:r>
            <a:r>
              <a:rPr lang="en-US" sz="1300" dirty="0">
                <a:latin typeface="Avenir Light"/>
                <a:cs typeface="Avenir Light"/>
              </a:rPr>
              <a:t>Devices would disconnect and reconnect to TCMS V3 frequently if the network is unstable. Set maximum waiting time for TCMS V3 to justify that the device is in offline mode. </a:t>
            </a:r>
            <a:endParaRPr lang="en-MY" sz="1300" dirty="0">
              <a:latin typeface="Century Gothic" panose="020B0502020202020204" pitchFamily="34" charset="0"/>
              <a:cs typeface="Avenir Light"/>
            </a:endParaRPr>
          </a:p>
          <a:p>
            <a:pPr marL="173736" indent="-173736">
              <a:lnSpc>
                <a:spcPct val="150000"/>
              </a:lnSpc>
              <a:spcBef>
                <a:spcPts val="288"/>
              </a:spcBef>
            </a:pPr>
            <a:r>
              <a:rPr lang="en-US" sz="1300" b="1" dirty="0">
                <a:solidFill>
                  <a:schemeClr val="bg2">
                    <a:lumMod val="25000"/>
                  </a:schemeClr>
                </a:solidFill>
                <a:latin typeface="Century Gothic" panose="020B0502020202020204" pitchFamily="34" charset="0"/>
                <a:cs typeface="Avenir Light"/>
              </a:rPr>
              <a:t>Synchronize users in the device: </a:t>
            </a:r>
            <a:r>
              <a:rPr lang="en-US" sz="1300" dirty="0">
                <a:latin typeface="Avenir Light"/>
                <a:cs typeface="Avenir Light"/>
              </a:rPr>
              <a:t>Enable it, TCMS V3 will always clears all employee data in devices before uploading new users, and maintain a fresh copy of employee data into devices. Disable it, TCMS V3 will only update particular employee data into devices or during upload process.</a:t>
            </a:r>
            <a:endParaRPr lang="en-MY" sz="1300" dirty="0">
              <a:latin typeface="Century Gothic" panose="020B0502020202020204" pitchFamily="34" charset="0"/>
              <a:cs typeface="Avenir Light"/>
            </a:endParaRPr>
          </a:p>
          <a:p>
            <a:pPr marL="173736" indent="-173736">
              <a:lnSpc>
                <a:spcPct val="150000"/>
              </a:lnSpc>
              <a:spcBef>
                <a:spcPts val="288"/>
              </a:spcBef>
            </a:pPr>
            <a:r>
              <a:rPr lang="en-US" sz="1300" b="1" dirty="0">
                <a:solidFill>
                  <a:schemeClr val="bg2">
                    <a:lumMod val="25000"/>
                  </a:schemeClr>
                </a:solidFill>
                <a:latin typeface="Century Gothic" panose="020B0502020202020204" pitchFamily="34" charset="0"/>
                <a:cs typeface="Avenir Light"/>
              </a:rPr>
              <a:t>Allow </a:t>
            </a:r>
            <a:r>
              <a:rPr lang="en-US" sz="1300" b="1" dirty="0" err="1">
                <a:solidFill>
                  <a:schemeClr val="bg2">
                    <a:lumMod val="25000"/>
                  </a:schemeClr>
                </a:solidFill>
                <a:latin typeface="Century Gothic" panose="020B0502020202020204" pitchFamily="34" charset="0"/>
                <a:cs typeface="Avenir Light"/>
              </a:rPr>
              <a:t>Wiegand</a:t>
            </a:r>
            <a:r>
              <a:rPr lang="en-US" sz="1300" b="1" dirty="0">
                <a:solidFill>
                  <a:schemeClr val="bg2">
                    <a:lumMod val="25000"/>
                  </a:schemeClr>
                </a:solidFill>
                <a:latin typeface="Century Gothic" panose="020B0502020202020204" pitchFamily="34" charset="0"/>
                <a:cs typeface="Avenir Light"/>
              </a:rPr>
              <a:t> settings: </a:t>
            </a:r>
            <a:r>
              <a:rPr lang="en-US" sz="1300" dirty="0">
                <a:latin typeface="Avenir Light"/>
                <a:cs typeface="Avenir Light"/>
              </a:rPr>
              <a:t>Check this option and </a:t>
            </a:r>
            <a:r>
              <a:rPr lang="en-US" sz="1300" dirty="0" err="1">
                <a:latin typeface="Avenir Light"/>
                <a:cs typeface="Avenir Light"/>
              </a:rPr>
              <a:t>Wiegand</a:t>
            </a:r>
            <a:r>
              <a:rPr lang="en-US" sz="1300" dirty="0">
                <a:latin typeface="Avenir Light"/>
                <a:cs typeface="Avenir Light"/>
              </a:rPr>
              <a:t> tab will appear in Devices module for you to configure the </a:t>
            </a:r>
            <a:r>
              <a:rPr lang="en-US" sz="1300" dirty="0" err="1">
                <a:latin typeface="Avenir Light"/>
                <a:cs typeface="Avenir Light"/>
              </a:rPr>
              <a:t>Wiegand</a:t>
            </a:r>
            <a:r>
              <a:rPr lang="en-US" sz="1300" dirty="0">
                <a:latin typeface="Avenir Light"/>
                <a:cs typeface="Avenir Light"/>
              </a:rPr>
              <a:t> settings according to your preferences.</a:t>
            </a:r>
            <a:endParaRPr lang="en-MY" sz="1300" dirty="0"/>
          </a:p>
        </p:txBody>
      </p:sp>
      <p:sp>
        <p:nvSpPr>
          <p:cNvPr id="10" name="TextBox 9"/>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LEARN HOW TO CUSTOMIZE YOUR SYSTEM PARAMETER &gt; DEVICES</a:t>
            </a:r>
          </a:p>
        </p:txBody>
      </p:sp>
      <p:pic>
        <p:nvPicPr>
          <p:cNvPr id="11" name="Picture 10"/>
          <p:cNvPicPr>
            <a:picLocks noChangeAspect="1"/>
          </p:cNvPicPr>
          <p:nvPr/>
        </p:nvPicPr>
        <p:blipFill>
          <a:blip r:embed="rId3"/>
          <a:stretch>
            <a:fillRect/>
          </a:stretch>
        </p:blipFill>
        <p:spPr>
          <a:xfrm>
            <a:off x="2342380" y="2793562"/>
            <a:ext cx="7534813" cy="3204707"/>
          </a:xfrm>
          <a:prstGeom prst="rect">
            <a:avLst/>
          </a:prstGeom>
          <a:ln>
            <a:solidFill>
              <a:schemeClr val="tx1"/>
            </a:solidFill>
          </a:ln>
        </p:spPr>
      </p:pic>
    </p:spTree>
    <p:extLst>
      <p:ext uri="{BB962C8B-B14F-4D97-AF65-F5344CB8AC3E}">
        <p14:creationId xmlns:p14="http://schemas.microsoft.com/office/powerpoint/2010/main" val="422325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
        <p:nvSpPr>
          <p:cNvPr id="12" name="Content Placeholder 2"/>
          <p:cNvSpPr txBox="1">
            <a:spLocks/>
          </p:cNvSpPr>
          <p:nvPr/>
        </p:nvSpPr>
        <p:spPr>
          <a:xfrm>
            <a:off x="335901" y="619438"/>
            <a:ext cx="10515600" cy="529105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dirty="0">
                <a:latin typeface="Century Gothic" panose="020B0502020202020204" pitchFamily="34" charset="0"/>
                <a:cs typeface="Avenir Light"/>
              </a:rPr>
              <a:t>In workforce, day types can be categorized as workday, </a:t>
            </a:r>
            <a:r>
              <a:rPr lang="en-US" sz="1800" dirty="0" err="1">
                <a:latin typeface="Century Gothic" panose="020B0502020202020204" pitchFamily="34" charset="0"/>
                <a:cs typeface="Avenir Light"/>
              </a:rPr>
              <a:t>offday</a:t>
            </a:r>
            <a:r>
              <a:rPr lang="en-US" sz="1800" dirty="0">
                <a:latin typeface="Century Gothic" panose="020B0502020202020204" pitchFamily="34" charset="0"/>
                <a:cs typeface="Avenir Light"/>
              </a:rPr>
              <a:t>, </a:t>
            </a:r>
            <a:r>
              <a:rPr lang="en-US" sz="1800" dirty="0" err="1">
                <a:latin typeface="Century Gothic" panose="020B0502020202020204" pitchFamily="34" charset="0"/>
                <a:cs typeface="Avenir Light"/>
              </a:rPr>
              <a:t>restday</a:t>
            </a:r>
            <a:r>
              <a:rPr lang="en-US" sz="1800" dirty="0">
                <a:latin typeface="Century Gothic" panose="020B0502020202020204" pitchFamily="34" charset="0"/>
                <a:cs typeface="Avenir Light"/>
              </a:rPr>
              <a:t>, holiday and etc. You can configure the day types for your company and its relevant wage calculation that is applicable for your company's resources.</a:t>
            </a:r>
          </a:p>
          <a:p>
            <a:pPr>
              <a:lnSpc>
                <a:spcPct val="150000"/>
              </a:lnSpc>
            </a:pPr>
            <a:r>
              <a:rPr lang="en-MY" sz="1800" dirty="0">
                <a:latin typeface="Century Gothic" panose="020B0502020202020204" pitchFamily="34" charset="0"/>
                <a:cs typeface="Avenir Light"/>
              </a:rPr>
              <a:t>You may change day </a:t>
            </a:r>
            <a:r>
              <a:rPr lang="en-MY" sz="1800" dirty="0" err="1">
                <a:latin typeface="Century Gothic" panose="020B0502020202020204" pitchFamily="34" charset="0"/>
                <a:cs typeface="Avenir Light"/>
              </a:rPr>
              <a:t>tyoe</a:t>
            </a:r>
            <a:r>
              <a:rPr lang="en-MY" sz="1800" dirty="0">
                <a:latin typeface="Century Gothic" panose="020B0502020202020204" pitchFamily="34" charset="0"/>
                <a:cs typeface="Avenir Light"/>
              </a:rPr>
              <a:t> accordingly based on your preferences including choosing the colour option for each day type.</a:t>
            </a:r>
          </a:p>
          <a:p>
            <a:pPr lvl="1">
              <a:lnSpc>
                <a:spcPct val="150000"/>
              </a:lnSpc>
              <a:buFont typeface="Wingdings" panose="05000000000000000000" pitchFamily="2" charset="2"/>
              <a:buChar char="§"/>
            </a:pPr>
            <a:r>
              <a:rPr lang="en-MY" sz="1800" b="1" dirty="0">
                <a:solidFill>
                  <a:schemeClr val="bg2">
                    <a:lumMod val="25000"/>
                  </a:schemeClr>
                </a:solidFill>
                <a:latin typeface="Century Gothic" panose="020B0502020202020204" pitchFamily="34" charset="0"/>
                <a:cs typeface="Avenir Light"/>
              </a:rPr>
              <a:t>Normal Working Day </a:t>
            </a:r>
            <a:r>
              <a:rPr lang="en-MY" sz="1800" dirty="0">
                <a:latin typeface="Century Gothic" panose="020B0502020202020204" pitchFamily="34" charset="0"/>
                <a:cs typeface="Avenir Light"/>
              </a:rPr>
              <a:t>- Define normal working days for your company, the default term is </a:t>
            </a:r>
            <a:r>
              <a:rPr lang="en-MY" sz="1800" dirty="0">
                <a:solidFill>
                  <a:schemeClr val="accent6"/>
                </a:solidFill>
                <a:latin typeface="Century Gothic" panose="020B0502020202020204" pitchFamily="34" charset="0"/>
                <a:cs typeface="Avenir Light"/>
              </a:rPr>
              <a:t>Workday</a:t>
            </a:r>
          </a:p>
          <a:p>
            <a:pPr lvl="1">
              <a:lnSpc>
                <a:spcPct val="150000"/>
              </a:lnSpc>
              <a:buFont typeface="Wingdings" panose="05000000000000000000" pitchFamily="2" charset="2"/>
              <a:buChar char="§"/>
            </a:pPr>
            <a:r>
              <a:rPr lang="en-MY" sz="1800" b="1" dirty="0">
                <a:solidFill>
                  <a:schemeClr val="bg2">
                    <a:lumMod val="25000"/>
                  </a:schemeClr>
                </a:solidFill>
                <a:latin typeface="Century Gothic" panose="020B0502020202020204" pitchFamily="34" charset="0"/>
                <a:cs typeface="Avenir Light"/>
              </a:rPr>
              <a:t>Non-Working Holiday </a:t>
            </a:r>
            <a:r>
              <a:rPr lang="en-MY" sz="1800" dirty="0">
                <a:latin typeface="Century Gothic" panose="020B0502020202020204" pitchFamily="34" charset="0"/>
                <a:cs typeface="Avenir Light"/>
              </a:rPr>
              <a:t>- Define non-working holiday for your company, the default term is: </a:t>
            </a:r>
            <a:r>
              <a:rPr lang="en-MY" sz="1800" dirty="0">
                <a:solidFill>
                  <a:schemeClr val="accent6"/>
                </a:solidFill>
                <a:latin typeface="Century Gothic" panose="020B0502020202020204" pitchFamily="34" charset="0"/>
                <a:cs typeface="Avenir Light"/>
              </a:rPr>
              <a:t>Holiday</a:t>
            </a:r>
          </a:p>
          <a:p>
            <a:pPr lvl="1">
              <a:lnSpc>
                <a:spcPct val="150000"/>
              </a:lnSpc>
              <a:buFont typeface="Wingdings" panose="05000000000000000000" pitchFamily="2" charset="2"/>
              <a:buChar char="§"/>
            </a:pPr>
            <a:r>
              <a:rPr lang="en-MY" sz="1800" b="1" dirty="0">
                <a:solidFill>
                  <a:schemeClr val="bg2">
                    <a:lumMod val="25000"/>
                  </a:schemeClr>
                </a:solidFill>
                <a:latin typeface="Century Gothic" panose="020B0502020202020204" pitchFamily="34" charset="0"/>
                <a:cs typeface="Avenir Light"/>
              </a:rPr>
              <a:t>Other Non-Working Days </a:t>
            </a:r>
            <a:r>
              <a:rPr lang="en-MY" sz="1800" dirty="0">
                <a:latin typeface="Century Gothic" panose="020B0502020202020204" pitchFamily="34" charset="0"/>
                <a:cs typeface="Avenir Light"/>
              </a:rPr>
              <a:t>- Define other non-working days which are not holidays for your company, the default terms can be </a:t>
            </a:r>
            <a:r>
              <a:rPr lang="en-MY" sz="1800" dirty="0" err="1">
                <a:solidFill>
                  <a:schemeClr val="accent6"/>
                </a:solidFill>
                <a:latin typeface="Century Gothic" panose="020B0502020202020204" pitchFamily="34" charset="0"/>
                <a:cs typeface="Avenir Light"/>
              </a:rPr>
              <a:t>Restday</a:t>
            </a:r>
            <a:r>
              <a:rPr lang="en-MY" sz="1800" dirty="0">
                <a:latin typeface="Century Gothic" panose="020B0502020202020204" pitchFamily="34" charset="0"/>
                <a:cs typeface="Avenir Light"/>
              </a:rPr>
              <a:t> or </a:t>
            </a:r>
            <a:r>
              <a:rPr lang="en-MY" sz="1800" dirty="0" err="1">
                <a:solidFill>
                  <a:schemeClr val="accent6"/>
                </a:solidFill>
                <a:latin typeface="Century Gothic" panose="020B0502020202020204" pitchFamily="34" charset="0"/>
                <a:cs typeface="Avenir Light"/>
              </a:rPr>
              <a:t>Offday</a:t>
            </a:r>
            <a:r>
              <a:rPr lang="en-MY" sz="1800" dirty="0">
                <a:latin typeface="Century Gothic" panose="020B0502020202020204" pitchFamily="34" charset="0"/>
                <a:cs typeface="Avenir Light"/>
              </a:rPr>
              <a:t>.</a:t>
            </a:r>
          </a:p>
          <a:p>
            <a:pPr>
              <a:lnSpc>
                <a:spcPct val="150000"/>
              </a:lnSpc>
            </a:pPr>
            <a:r>
              <a:rPr lang="en-MY" sz="1800" b="1" dirty="0">
                <a:solidFill>
                  <a:schemeClr val="bg2">
                    <a:lumMod val="25000"/>
                  </a:schemeClr>
                </a:solidFill>
                <a:latin typeface="Century Gothic" panose="020B0502020202020204" pitchFamily="34" charset="0"/>
                <a:cs typeface="Avenir Light"/>
              </a:rPr>
              <a:t>First day of the week</a:t>
            </a:r>
            <a:r>
              <a:rPr lang="en-MY" sz="1800" dirty="0">
                <a:solidFill>
                  <a:schemeClr val="bg2">
                    <a:lumMod val="25000"/>
                  </a:schemeClr>
                </a:solidFill>
                <a:latin typeface="Century Gothic" panose="020B0502020202020204" pitchFamily="34" charset="0"/>
                <a:cs typeface="Avenir Light"/>
              </a:rPr>
              <a:t>: </a:t>
            </a:r>
            <a:r>
              <a:rPr lang="en-MY" sz="1800" dirty="0">
                <a:latin typeface="Century Gothic" panose="020B0502020202020204" pitchFamily="34" charset="0"/>
                <a:cs typeface="Avenir Light"/>
              </a:rPr>
              <a:t>You can choose the first workday according to your company’s work time. Most countries adopt Monday as first day of the week while some adopts Sunday. </a:t>
            </a:r>
          </a:p>
          <a:p>
            <a:pPr>
              <a:lnSpc>
                <a:spcPct val="150000"/>
              </a:lnSpc>
            </a:pPr>
            <a:r>
              <a:rPr lang="en-MY" sz="1800" b="1" dirty="0">
                <a:solidFill>
                  <a:schemeClr val="bg2">
                    <a:lumMod val="25000"/>
                  </a:schemeClr>
                </a:solidFill>
                <a:latin typeface="Century Gothic" panose="020B0502020202020204" pitchFamily="34" charset="0"/>
                <a:cs typeface="Avenir Light"/>
              </a:rPr>
              <a:t>Payroll Cycle</a:t>
            </a:r>
            <a:r>
              <a:rPr lang="en-MY" sz="1800" dirty="0">
                <a:solidFill>
                  <a:schemeClr val="bg2">
                    <a:lumMod val="25000"/>
                  </a:schemeClr>
                </a:solidFill>
                <a:latin typeface="Century Gothic" panose="020B0502020202020204" pitchFamily="34" charset="0"/>
                <a:cs typeface="Avenir Light"/>
              </a:rPr>
              <a:t>: </a:t>
            </a:r>
            <a:r>
              <a:rPr lang="en-MY" sz="1800" dirty="0">
                <a:latin typeface="Century Gothic" panose="020B0502020202020204" pitchFamily="34" charset="0"/>
                <a:cs typeface="Avenir Light"/>
              </a:rPr>
              <a:t>The options available are weekly, bi-weekly, semi-monthly and monthly.</a:t>
            </a:r>
          </a:p>
          <a:p>
            <a:pPr>
              <a:lnSpc>
                <a:spcPct val="150000"/>
              </a:lnSpc>
            </a:pPr>
            <a:r>
              <a:rPr lang="en-MY" sz="1800" b="1" dirty="0">
                <a:solidFill>
                  <a:schemeClr val="bg2">
                    <a:lumMod val="25000"/>
                  </a:schemeClr>
                </a:solidFill>
                <a:latin typeface="Century Gothic" panose="020B0502020202020204" pitchFamily="34" charset="0"/>
                <a:cs typeface="Avenir Light"/>
              </a:rPr>
              <a:t>Payroll Cycle Start Date</a:t>
            </a:r>
            <a:r>
              <a:rPr lang="en-MY" sz="1800" dirty="0">
                <a:solidFill>
                  <a:schemeClr val="bg2">
                    <a:lumMod val="25000"/>
                  </a:schemeClr>
                </a:solidFill>
                <a:latin typeface="Century Gothic" panose="020B0502020202020204" pitchFamily="34" charset="0"/>
                <a:cs typeface="Avenir Light"/>
              </a:rPr>
              <a:t>: </a:t>
            </a:r>
            <a:r>
              <a:rPr lang="en-MY" sz="1800" dirty="0">
                <a:latin typeface="Century Gothic" panose="020B0502020202020204" pitchFamily="34" charset="0"/>
                <a:cs typeface="Avenir Light"/>
              </a:rPr>
              <a:t>You can always choose the start date of your company’s Payroll by clicking at the calendar.</a:t>
            </a:r>
          </a:p>
          <a:p>
            <a:pPr>
              <a:lnSpc>
                <a:spcPct val="150000"/>
              </a:lnSpc>
            </a:pPr>
            <a:r>
              <a:rPr lang="en-MY" sz="1800" b="1" dirty="0">
                <a:solidFill>
                  <a:schemeClr val="bg2">
                    <a:lumMod val="25000"/>
                  </a:schemeClr>
                </a:solidFill>
                <a:latin typeface="Century Gothic" panose="020B0502020202020204" pitchFamily="34" charset="0"/>
                <a:cs typeface="Avenir Light"/>
              </a:rPr>
              <a:t>Currency</a:t>
            </a:r>
            <a:r>
              <a:rPr lang="en-MY" sz="1800" dirty="0">
                <a:solidFill>
                  <a:schemeClr val="bg2">
                    <a:lumMod val="25000"/>
                  </a:schemeClr>
                </a:solidFill>
                <a:latin typeface="Century Gothic" panose="020B0502020202020204" pitchFamily="34" charset="0"/>
                <a:cs typeface="Avenir Light"/>
              </a:rPr>
              <a:t>: </a:t>
            </a:r>
            <a:r>
              <a:rPr lang="en-MY" sz="1800" dirty="0">
                <a:latin typeface="Century Gothic" panose="020B0502020202020204" pitchFamily="34" charset="0"/>
                <a:cs typeface="Avenir Light"/>
              </a:rPr>
              <a:t>The option of currency depends on your company‘s payment terms and procedures</a:t>
            </a:r>
            <a:r>
              <a:rPr lang="en-MY" sz="1800" dirty="0">
                <a:latin typeface="Avenir Light"/>
                <a:cs typeface="Avenir Light"/>
              </a:rPr>
              <a:t>. </a:t>
            </a:r>
          </a:p>
          <a:p>
            <a:endParaRPr lang="en-MY" sz="2400" dirty="0">
              <a:latin typeface="Avenir Light"/>
              <a:cs typeface="Avenir Light"/>
            </a:endParaRPr>
          </a:p>
          <a:p>
            <a:pPr marL="0" indent="0">
              <a:buFont typeface="Arial" panose="020B0604020202020204" pitchFamily="34" charset="0"/>
              <a:buNone/>
            </a:pPr>
            <a:endParaRPr lang="en-MY" dirty="0"/>
          </a:p>
        </p:txBody>
      </p:sp>
      <p:sp>
        <p:nvSpPr>
          <p:cNvPr id="13" name="TextBox 12"/>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LEARN HOW TO CUSTOMIZE YOUR SYSTEM PARAMETER &gt; DAY TYPE</a:t>
            </a:r>
          </a:p>
        </p:txBody>
      </p:sp>
    </p:spTree>
    <p:extLst>
      <p:ext uri="{BB962C8B-B14F-4D97-AF65-F5344CB8AC3E}">
        <p14:creationId xmlns:p14="http://schemas.microsoft.com/office/powerpoint/2010/main" val="149229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pic>
        <p:nvPicPr>
          <p:cNvPr id="12" name="Content Placeholder 3"/>
          <p:cNvPicPr>
            <a:picLocks noChangeAspect="1"/>
          </p:cNvPicPr>
          <p:nvPr/>
        </p:nvPicPr>
        <p:blipFill>
          <a:blip r:embed="rId3"/>
          <a:stretch>
            <a:fillRect/>
          </a:stretch>
        </p:blipFill>
        <p:spPr>
          <a:xfrm>
            <a:off x="1917046" y="845700"/>
            <a:ext cx="8942914" cy="4672972"/>
          </a:xfrm>
          <a:prstGeom prst="rect">
            <a:avLst/>
          </a:prstGeom>
          <a:ln>
            <a:solidFill>
              <a:schemeClr val="tx1"/>
            </a:solidFill>
          </a:ln>
        </p:spPr>
      </p:pic>
    </p:spTree>
    <p:extLst>
      <p:ext uri="{BB962C8B-B14F-4D97-AF65-F5344CB8AC3E}">
        <p14:creationId xmlns:p14="http://schemas.microsoft.com/office/powerpoint/2010/main" val="3955175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0756" y="885287"/>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
        <p:nvSpPr>
          <p:cNvPr id="12" name="Content Placeholder 2"/>
          <p:cNvSpPr txBox="1">
            <a:spLocks/>
          </p:cNvSpPr>
          <p:nvPr/>
        </p:nvSpPr>
        <p:spPr>
          <a:xfrm>
            <a:off x="527882" y="622881"/>
            <a:ext cx="10515600" cy="22907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400" dirty="0">
                <a:latin typeface="Century Gothic" panose="020B0502020202020204" pitchFamily="34" charset="0"/>
                <a:cs typeface="Avenir Light"/>
              </a:rPr>
              <a:t>Conveniently </a:t>
            </a:r>
            <a:r>
              <a:rPr lang="en-US" sz="1400" dirty="0">
                <a:latin typeface="Century Gothic" panose="020B0502020202020204" pitchFamily="34" charset="0"/>
                <a:cs typeface="Avenir Light"/>
              </a:rPr>
              <a:t>backup or restore your database in this tab.  You may set an automatic backup daily so that your database is secured in case your PC crashes.</a:t>
            </a:r>
          </a:p>
          <a:p>
            <a:pPr>
              <a:lnSpc>
                <a:spcPct val="100000"/>
              </a:lnSpc>
            </a:pPr>
            <a:r>
              <a:rPr lang="en-US" sz="1400" dirty="0">
                <a:latin typeface="Century Gothic" panose="020B0502020202020204" pitchFamily="34" charset="0"/>
                <a:cs typeface="Avenir Light"/>
              </a:rPr>
              <a:t>To backup data stored in the database, follow the simple steps below:</a:t>
            </a:r>
            <a:endParaRPr lang="en-MY" sz="1400" dirty="0">
              <a:latin typeface="Century Gothic" panose="020B0502020202020204" pitchFamily="34" charset="0"/>
              <a:cs typeface="Avenir Light"/>
            </a:endParaRPr>
          </a:p>
          <a:p>
            <a:pPr lvl="1">
              <a:lnSpc>
                <a:spcPct val="100000"/>
              </a:lnSpc>
              <a:buFont typeface="Wingdings" panose="05000000000000000000" pitchFamily="2" charset="2"/>
              <a:buChar char="§"/>
            </a:pPr>
            <a:r>
              <a:rPr lang="en-US" sz="1400" dirty="0">
                <a:latin typeface="Century Gothic" panose="020B0502020202020204" pitchFamily="34" charset="0"/>
                <a:cs typeface="Avenir Light"/>
              </a:rPr>
              <a:t>Click Browse to set the location path to save the output file. </a:t>
            </a:r>
            <a:endParaRPr lang="en-MY" sz="1400" dirty="0">
              <a:latin typeface="Century Gothic" panose="020B0502020202020204" pitchFamily="34" charset="0"/>
              <a:cs typeface="Avenir Light"/>
            </a:endParaRPr>
          </a:p>
          <a:p>
            <a:pPr lvl="1">
              <a:lnSpc>
                <a:spcPct val="100000"/>
              </a:lnSpc>
              <a:buFont typeface="Wingdings" panose="05000000000000000000" pitchFamily="2" charset="2"/>
              <a:buChar char="§"/>
            </a:pPr>
            <a:r>
              <a:rPr lang="en-US" sz="1400" dirty="0">
                <a:latin typeface="Century Gothic" panose="020B0502020202020204" pitchFamily="34" charset="0"/>
                <a:cs typeface="Avenir Light"/>
              </a:rPr>
              <a:t>Then proceed to click Backup. </a:t>
            </a:r>
          </a:p>
          <a:p>
            <a:pPr>
              <a:lnSpc>
                <a:spcPct val="100000"/>
              </a:lnSpc>
            </a:pPr>
            <a:r>
              <a:rPr lang="en-US" sz="1400" dirty="0">
                <a:latin typeface="Century Gothic" panose="020B0502020202020204" pitchFamily="34" charset="0"/>
                <a:cs typeface="Avenir Light"/>
              </a:rPr>
              <a:t>And now to restore the database, the steps are as below: </a:t>
            </a:r>
            <a:endParaRPr lang="en-MY" sz="1400" dirty="0">
              <a:latin typeface="Century Gothic" panose="020B0502020202020204" pitchFamily="34" charset="0"/>
              <a:cs typeface="Avenir Light"/>
            </a:endParaRPr>
          </a:p>
          <a:p>
            <a:pPr lvl="1">
              <a:lnSpc>
                <a:spcPct val="100000"/>
              </a:lnSpc>
              <a:buFont typeface="Wingdings" panose="05000000000000000000" pitchFamily="2" charset="2"/>
              <a:buChar char="§"/>
            </a:pPr>
            <a:r>
              <a:rPr lang="en-US" sz="1400" dirty="0">
                <a:latin typeface="Century Gothic" panose="020B0502020202020204" pitchFamily="34" charset="0"/>
                <a:cs typeface="Avenir Light"/>
              </a:rPr>
              <a:t>Click Browse to look for the file that is to be restored into TCMS V3. </a:t>
            </a:r>
            <a:endParaRPr lang="en-MY" sz="1400" dirty="0">
              <a:latin typeface="Century Gothic" panose="020B0502020202020204" pitchFamily="34" charset="0"/>
              <a:cs typeface="Avenir Light"/>
            </a:endParaRPr>
          </a:p>
          <a:p>
            <a:pPr lvl="1">
              <a:lnSpc>
                <a:spcPct val="100000"/>
              </a:lnSpc>
              <a:buFont typeface="Wingdings" panose="05000000000000000000" pitchFamily="2" charset="2"/>
              <a:buChar char="§"/>
            </a:pPr>
            <a:r>
              <a:rPr lang="en-US" sz="1400" dirty="0">
                <a:latin typeface="Century Gothic" panose="020B0502020202020204" pitchFamily="34" charset="0"/>
                <a:cs typeface="Avenir Light"/>
              </a:rPr>
              <a:t>Click Restore to proceed</a:t>
            </a:r>
          </a:p>
        </p:txBody>
      </p:sp>
      <p:sp>
        <p:nvSpPr>
          <p:cNvPr id="13" name="TextBox 12"/>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DATABASE CONFIGURATION</a:t>
            </a:r>
          </a:p>
        </p:txBody>
      </p:sp>
      <p:pic>
        <p:nvPicPr>
          <p:cNvPr id="14" name="Content Placeholder 3"/>
          <p:cNvPicPr>
            <a:picLocks noChangeAspect="1"/>
          </p:cNvPicPr>
          <p:nvPr/>
        </p:nvPicPr>
        <p:blipFill>
          <a:blip r:embed="rId3"/>
          <a:stretch>
            <a:fillRect/>
          </a:stretch>
        </p:blipFill>
        <p:spPr>
          <a:xfrm>
            <a:off x="1376299" y="3017772"/>
            <a:ext cx="9667183" cy="2590475"/>
          </a:xfrm>
          <a:prstGeom prst="rect">
            <a:avLst/>
          </a:prstGeom>
          <a:ln>
            <a:solidFill>
              <a:schemeClr val="tx1"/>
            </a:solidFill>
          </a:ln>
        </p:spPr>
      </p:pic>
    </p:spTree>
    <p:extLst>
      <p:ext uri="{BB962C8B-B14F-4D97-AF65-F5344CB8AC3E}">
        <p14:creationId xmlns:p14="http://schemas.microsoft.com/office/powerpoint/2010/main" val="2242667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
        <p:nvSpPr>
          <p:cNvPr id="6" name="Rectangle 5"/>
          <p:cNvSpPr/>
          <p:nvPr/>
        </p:nvSpPr>
        <p:spPr>
          <a:xfrm>
            <a:off x="771589" y="506403"/>
            <a:ext cx="10893084" cy="1815882"/>
          </a:xfrm>
          <a:prstGeom prst="rect">
            <a:avLst/>
          </a:prstGeom>
        </p:spPr>
        <p:txBody>
          <a:bodyPr wrap="square">
            <a:spAutoFit/>
          </a:bodyPr>
          <a:lstStyle/>
          <a:p>
            <a:pPr lvl="0"/>
            <a:r>
              <a:rPr lang="en-US" sz="1600" dirty="0">
                <a:latin typeface="Century Gothic" panose="020B0502020202020204" pitchFamily="34" charset="0"/>
                <a:cs typeface="Avenir Light"/>
              </a:rPr>
              <a:t>To backup the data of a certain table in your database, such as devices, users, or attendance, proceed with the steps below:</a:t>
            </a:r>
          </a:p>
          <a:p>
            <a:pPr lvl="0"/>
            <a:endParaRPr lang="en-MY" sz="1600" dirty="0">
              <a:latin typeface="Century Gothic" panose="020B0502020202020204" pitchFamily="34" charset="0"/>
              <a:cs typeface="Avenir Light"/>
            </a:endParaRPr>
          </a:p>
          <a:p>
            <a:pPr marL="800100" lvl="1" indent="-342900">
              <a:buFont typeface="Arial"/>
              <a:buChar char="•"/>
            </a:pPr>
            <a:r>
              <a:rPr lang="en-US" sz="1600" dirty="0">
                <a:latin typeface="Century Gothic" panose="020B0502020202020204" pitchFamily="34" charset="0"/>
                <a:cs typeface="Avenir Light"/>
              </a:rPr>
              <a:t>Click Backup Options</a:t>
            </a:r>
            <a:endParaRPr lang="en-MY" sz="1600" dirty="0">
              <a:latin typeface="Century Gothic" panose="020B0502020202020204" pitchFamily="34" charset="0"/>
              <a:cs typeface="Avenir Light"/>
            </a:endParaRPr>
          </a:p>
          <a:p>
            <a:pPr marL="800100" lvl="1" indent="-342900">
              <a:buFont typeface="Arial"/>
              <a:buChar char="•"/>
            </a:pPr>
            <a:r>
              <a:rPr lang="en-US" sz="1600" dirty="0">
                <a:latin typeface="Century Gothic" panose="020B0502020202020204" pitchFamily="34" charset="0"/>
                <a:cs typeface="Avenir Light"/>
              </a:rPr>
              <a:t>Select the preferred table to backup</a:t>
            </a:r>
            <a:endParaRPr lang="en-MY" sz="1600" dirty="0">
              <a:latin typeface="Century Gothic" panose="020B0502020202020204" pitchFamily="34" charset="0"/>
              <a:cs typeface="Avenir Light"/>
            </a:endParaRPr>
          </a:p>
          <a:p>
            <a:pPr marL="800100" lvl="1" indent="-342900">
              <a:buFont typeface="Arial"/>
              <a:buChar char="•"/>
            </a:pPr>
            <a:r>
              <a:rPr lang="en-US" sz="1600" dirty="0">
                <a:latin typeface="Century Gothic" panose="020B0502020202020204" pitchFamily="34" charset="0"/>
                <a:cs typeface="Avenir Light"/>
              </a:rPr>
              <a:t>Click OK</a:t>
            </a:r>
            <a:endParaRPr lang="en-MY" sz="1600" dirty="0">
              <a:latin typeface="Century Gothic" panose="020B0502020202020204" pitchFamily="34" charset="0"/>
              <a:cs typeface="Avenir Light"/>
            </a:endParaRPr>
          </a:p>
          <a:p>
            <a:pPr marL="800100" lvl="1" indent="-342900">
              <a:buFont typeface="Arial"/>
              <a:buChar char="•"/>
            </a:pPr>
            <a:r>
              <a:rPr lang="en-US" sz="1600" dirty="0">
                <a:latin typeface="Century Gothic" panose="020B0502020202020204" pitchFamily="34" charset="0"/>
                <a:cs typeface="Avenir Light"/>
              </a:rPr>
              <a:t>Go ahead and proceed with backup process </a:t>
            </a:r>
            <a:endParaRPr lang="en-MY" sz="1600" dirty="0">
              <a:latin typeface="Century Gothic" panose="020B0502020202020204" pitchFamily="34" charset="0"/>
              <a:cs typeface="Avenir Light"/>
            </a:endParaRPr>
          </a:p>
        </p:txBody>
      </p:sp>
      <p:pic>
        <p:nvPicPr>
          <p:cNvPr id="9" name="Picture 8"/>
          <p:cNvPicPr>
            <a:picLocks noChangeAspect="1"/>
          </p:cNvPicPr>
          <p:nvPr/>
        </p:nvPicPr>
        <p:blipFill>
          <a:blip r:embed="rId3"/>
          <a:stretch>
            <a:fillRect/>
          </a:stretch>
        </p:blipFill>
        <p:spPr>
          <a:xfrm>
            <a:off x="343619" y="3042280"/>
            <a:ext cx="10950280" cy="1640729"/>
          </a:xfrm>
          <a:prstGeom prst="rect">
            <a:avLst/>
          </a:prstGeom>
          <a:ln>
            <a:solidFill>
              <a:schemeClr val="tx1"/>
            </a:solidFill>
          </a:ln>
        </p:spPr>
      </p:pic>
    </p:spTree>
    <p:extLst>
      <p:ext uri="{BB962C8B-B14F-4D97-AF65-F5344CB8AC3E}">
        <p14:creationId xmlns:p14="http://schemas.microsoft.com/office/powerpoint/2010/main" val="56435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725" y="788468"/>
            <a:ext cx="9284659" cy="4665658"/>
          </a:xfrm>
        </p:spPr>
      </p:pic>
      <p:sp>
        <p:nvSpPr>
          <p:cNvPr id="14" name="Rectangle 2"/>
          <p:cNvSpPr>
            <a:spLocks noChangeArrowheads="1"/>
          </p:cNvSpPr>
          <p:nvPr/>
        </p:nvSpPr>
        <p:spPr bwMode="auto">
          <a:xfrm>
            <a:off x="576943" y="8717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Content Placeholder 2"/>
          <p:cNvSpPr txBox="1">
            <a:spLocks/>
          </p:cNvSpPr>
          <p:nvPr/>
        </p:nvSpPr>
        <p:spPr>
          <a:xfrm>
            <a:off x="655053" y="1044769"/>
            <a:ext cx="10349432" cy="43961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dirty="0">
                <a:latin typeface="Century Gothic" panose="020B0502020202020204" pitchFamily="34" charset="0"/>
                <a:cs typeface="Arial" panose="020B0604020202020204" pitchFamily="34" charset="0"/>
              </a:rPr>
              <a:t>TCMS V3 is a </a:t>
            </a:r>
            <a:r>
              <a:rPr lang="en-MY" sz="1600" dirty="0">
                <a:latin typeface="Century Gothic" panose="020B0502020202020204" pitchFamily="34" charset="0"/>
                <a:cs typeface="Arial" panose="020B0604020202020204" pitchFamily="34" charset="0"/>
              </a:rPr>
              <a:t>customized time-attendance software designed to centralize, store and manage all data extracted from </a:t>
            </a:r>
            <a:r>
              <a:rPr lang="en-MY" sz="1600" dirty="0" err="1">
                <a:latin typeface="Century Gothic" panose="020B0502020202020204" pitchFamily="34" charset="0"/>
                <a:cs typeface="Arial" panose="020B0604020202020204" pitchFamily="34" charset="0"/>
              </a:rPr>
              <a:t>FingerTec</a:t>
            </a:r>
            <a:r>
              <a:rPr lang="en-MY" sz="1600" dirty="0">
                <a:latin typeface="Century Gothic" panose="020B0502020202020204" pitchFamily="34" charset="0"/>
                <a:cs typeface="Arial" panose="020B0604020202020204" pitchFamily="34" charset="0"/>
              </a:rPr>
              <a:t> terminals. This is to establish a </a:t>
            </a:r>
            <a:r>
              <a:rPr lang="en-US" sz="1600" dirty="0">
                <a:latin typeface="Century Gothic" panose="020B0502020202020204" pitchFamily="34" charset="0"/>
                <a:cs typeface="Arial" panose="020B0604020202020204" pitchFamily="34" charset="0"/>
              </a:rPr>
              <a:t>straightforward </a:t>
            </a:r>
            <a:r>
              <a:rPr lang="en-MY" sz="1600" dirty="0">
                <a:latin typeface="Century Gothic" panose="020B0502020202020204" pitchFamily="34" charset="0"/>
                <a:cs typeface="Arial" panose="020B0604020202020204" pitchFamily="34" charset="0"/>
              </a:rPr>
              <a:t>attendance solution process that will ease HR duties.</a:t>
            </a:r>
          </a:p>
          <a:p>
            <a:pPr marL="0" indent="0">
              <a:buFont typeface="Arial" panose="020B0604020202020204" pitchFamily="34" charset="0"/>
              <a:buNone/>
            </a:pPr>
            <a:endParaRPr lang="en-MY" sz="1600" dirty="0">
              <a:latin typeface="Century Gothic" panose="020B0502020202020204" pitchFamily="34" charset="0"/>
              <a:cs typeface="Avenir Light"/>
            </a:endParaRPr>
          </a:p>
          <a:p>
            <a:r>
              <a:rPr lang="en-US" sz="1600" b="1" dirty="0">
                <a:latin typeface="Century Gothic" panose="020B0502020202020204" pitchFamily="34" charset="0"/>
                <a:cs typeface="Avenir Light"/>
              </a:rPr>
              <a:t>Convenient Features in TCMS V3:</a:t>
            </a:r>
            <a:endParaRPr lang="en-MY" sz="1600" b="1" dirty="0">
              <a:latin typeface="Century Gothic" panose="020B0502020202020204" pitchFamily="34" charset="0"/>
              <a:cs typeface="Avenir Light"/>
            </a:endParaRPr>
          </a:p>
          <a:p>
            <a:pPr lvl="1"/>
            <a:r>
              <a:rPr lang="en-US" sz="1600" dirty="0">
                <a:latin typeface="Century Gothic" panose="020B0502020202020204" pitchFamily="34" charset="0"/>
                <a:cs typeface="Arial" panose="020B0604020202020204" pitchFamily="34" charset="0"/>
              </a:rPr>
              <a:t>Real-time monitoring</a:t>
            </a:r>
            <a:endParaRPr lang="en-MY" sz="1600" dirty="0">
              <a:latin typeface="Century Gothic" panose="020B0502020202020204" pitchFamily="34" charset="0"/>
              <a:cs typeface="Arial" panose="020B0604020202020204" pitchFamily="34" charset="0"/>
            </a:endParaRPr>
          </a:p>
          <a:p>
            <a:pPr lvl="1"/>
            <a:r>
              <a:rPr lang="en-US" sz="1600" dirty="0">
                <a:latin typeface="Century Gothic" panose="020B0502020202020204" pitchFamily="34" charset="0"/>
                <a:cs typeface="Arial" panose="020B0604020202020204" pitchFamily="34" charset="0"/>
              </a:rPr>
              <a:t>3 pairs of attendance slots</a:t>
            </a:r>
            <a:endParaRPr lang="en-MY" sz="1600" dirty="0">
              <a:latin typeface="Century Gothic" panose="020B0502020202020204" pitchFamily="34" charset="0"/>
              <a:cs typeface="Arial" panose="020B0604020202020204" pitchFamily="34" charset="0"/>
            </a:endParaRPr>
          </a:p>
          <a:p>
            <a:pPr lvl="1"/>
            <a:r>
              <a:rPr lang="en-US" sz="1600" dirty="0">
                <a:latin typeface="Century Gothic" panose="020B0502020202020204" pitchFamily="34" charset="0"/>
                <a:cs typeface="Arial" panose="020B0604020202020204" pitchFamily="34" charset="0"/>
              </a:rPr>
              <a:t>Duty roster setup</a:t>
            </a:r>
            <a:endParaRPr lang="en-MY" sz="1600" dirty="0">
              <a:latin typeface="Century Gothic" panose="020B0502020202020204" pitchFamily="34" charset="0"/>
              <a:cs typeface="Arial" panose="020B0604020202020204" pitchFamily="34" charset="0"/>
            </a:endParaRPr>
          </a:p>
          <a:p>
            <a:pPr lvl="1"/>
            <a:r>
              <a:rPr lang="en-US" sz="1600" dirty="0">
                <a:latin typeface="Century Gothic" panose="020B0502020202020204" pitchFamily="34" charset="0"/>
                <a:cs typeface="Arial" panose="020B0604020202020204" pitchFamily="34" charset="0"/>
              </a:rPr>
              <a:t>Leave &amp; holidays management</a:t>
            </a:r>
            <a:endParaRPr lang="en-MY" sz="1600" dirty="0">
              <a:latin typeface="Century Gothic" panose="020B0502020202020204" pitchFamily="34" charset="0"/>
              <a:cs typeface="Arial" panose="020B0604020202020204" pitchFamily="34" charset="0"/>
            </a:endParaRPr>
          </a:p>
          <a:p>
            <a:pPr lvl="1"/>
            <a:r>
              <a:rPr lang="en-US" sz="1600" dirty="0">
                <a:latin typeface="Century Gothic" panose="020B0502020202020204" pitchFamily="34" charset="0"/>
                <a:cs typeface="Arial" panose="020B0604020202020204" pitchFamily="34" charset="0"/>
              </a:rPr>
              <a:t>Attendance sheet</a:t>
            </a:r>
            <a:endParaRPr lang="en-MY" sz="1600" dirty="0">
              <a:latin typeface="Century Gothic" panose="020B0502020202020204" pitchFamily="34" charset="0"/>
              <a:cs typeface="Arial" panose="020B0604020202020204" pitchFamily="34" charset="0"/>
            </a:endParaRPr>
          </a:p>
          <a:p>
            <a:pPr lvl="1"/>
            <a:r>
              <a:rPr lang="en-US" sz="1600" dirty="0">
                <a:latin typeface="Century Gothic" panose="020B0502020202020204" pitchFamily="34" charset="0"/>
                <a:cs typeface="Arial" panose="020B0604020202020204" pitchFamily="34" charset="0"/>
              </a:rPr>
              <a:t>Raw data checking</a:t>
            </a:r>
            <a:endParaRPr lang="en-MY" sz="1600" dirty="0">
              <a:latin typeface="Century Gothic" panose="020B0502020202020204" pitchFamily="34" charset="0"/>
              <a:cs typeface="Arial" panose="020B0604020202020204" pitchFamily="34" charset="0"/>
            </a:endParaRPr>
          </a:p>
          <a:p>
            <a:pPr lvl="1"/>
            <a:r>
              <a:rPr lang="en-US" sz="1600" dirty="0">
                <a:latin typeface="Century Gothic" panose="020B0502020202020204" pitchFamily="34" charset="0"/>
                <a:cs typeface="Arial" panose="020B0604020202020204" pitchFamily="34" charset="0"/>
              </a:rPr>
              <a:t>Work codes</a:t>
            </a:r>
            <a:endParaRPr lang="en-MY" sz="1600" dirty="0">
              <a:latin typeface="Century Gothic" panose="020B0502020202020204" pitchFamily="34" charset="0"/>
              <a:cs typeface="Arial" panose="020B0604020202020204" pitchFamily="34" charset="0"/>
            </a:endParaRPr>
          </a:p>
          <a:p>
            <a:pPr lvl="1"/>
            <a:r>
              <a:rPr lang="en-US" sz="1600" dirty="0">
                <a:latin typeface="Century Gothic" panose="020B0502020202020204" pitchFamily="34" charset="0"/>
                <a:cs typeface="Arial" panose="020B0604020202020204" pitchFamily="34" charset="0"/>
              </a:rPr>
              <a:t>Terminal multimedia management</a:t>
            </a:r>
            <a:endParaRPr lang="en-MY" sz="1600" dirty="0">
              <a:latin typeface="Century Gothic" panose="020B0502020202020204" pitchFamily="34" charset="0"/>
              <a:cs typeface="Arial" panose="020B0604020202020204" pitchFamily="34" charset="0"/>
            </a:endParaRPr>
          </a:p>
          <a:p>
            <a:pPr lvl="1"/>
            <a:r>
              <a:rPr lang="en-US" sz="1600" dirty="0">
                <a:latin typeface="Century Gothic" panose="020B0502020202020204" pitchFamily="34" charset="0"/>
                <a:cs typeface="Arial" panose="020B0604020202020204" pitchFamily="34" charset="0"/>
              </a:rPr>
              <a:t>Multiple reports</a:t>
            </a:r>
            <a:endParaRPr lang="en-MY" sz="1600" dirty="0">
              <a:latin typeface="Century Gothic" panose="020B0502020202020204" pitchFamily="34" charset="0"/>
              <a:cs typeface="Arial" panose="020B0604020202020204" pitchFamily="34" charset="0"/>
            </a:endParaRPr>
          </a:p>
          <a:p>
            <a:pPr marL="0" indent="0">
              <a:buFont typeface="Arial" panose="020B0604020202020204" pitchFamily="34" charset="0"/>
              <a:buNone/>
            </a:pPr>
            <a:r>
              <a:rPr lang="en-MY" sz="1600" dirty="0">
                <a:latin typeface="Century Gothic" panose="020B0502020202020204" pitchFamily="34" charset="0"/>
              </a:rPr>
              <a:t> </a:t>
            </a:r>
          </a:p>
        </p:txBody>
      </p:sp>
      <p:sp>
        <p:nvSpPr>
          <p:cNvPr id="18" name="Rectangle 17"/>
          <p:cNvSpPr/>
          <p:nvPr/>
        </p:nvSpPr>
        <p:spPr>
          <a:xfrm>
            <a:off x="579230" y="381304"/>
            <a:ext cx="4437433" cy="461665"/>
          </a:xfrm>
          <a:prstGeom prst="rect">
            <a:avLst/>
          </a:prstGeom>
        </p:spPr>
        <p:txBody>
          <a:bodyPr wrap="none">
            <a:spAutoFit/>
          </a:bodyPr>
          <a:lstStyle/>
          <a:p>
            <a:r>
              <a:rPr lang="en-GB" sz="2400" b="1" dirty="0">
                <a:solidFill>
                  <a:schemeClr val="accent2"/>
                </a:solidFill>
                <a:latin typeface="Century Gothic" panose="020B0502020202020204" pitchFamily="34" charset="0"/>
                <a:cs typeface="Avenir Light"/>
              </a:rPr>
              <a:t>GET FAMILIAR WITH TCMS V3 </a:t>
            </a:r>
            <a:endParaRPr lang="en-MY" sz="2400" b="1" dirty="0">
              <a:solidFill>
                <a:schemeClr val="accent2"/>
              </a:solidFill>
              <a:latin typeface="Century Gothic" panose="020B0502020202020204" pitchFamily="34" charset="0"/>
              <a:cs typeface="Avenir Light"/>
            </a:endParaRPr>
          </a:p>
        </p:txBody>
      </p:sp>
      <p:sp>
        <p:nvSpPr>
          <p:cNvPr id="19" name="Rectangle 1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1 - Familiarize with TCMS V3 and Its Simple Installation Process</a:t>
            </a:r>
            <a:endParaRPr lang="en-US" sz="1400" dirty="0">
              <a:solidFill>
                <a:schemeClr val="accent1">
                  <a:lumMod val="75000"/>
                </a:schemeClr>
              </a:solidFill>
              <a:latin typeface="Century Gothic" panose="020B0502020202020204" pitchFamily="34" charset="0"/>
              <a:cs typeface="Arial" panose="020B0604020202020204" pitchFamily="34" charset="0"/>
            </a:endParaRPr>
          </a:p>
        </p:txBody>
      </p:sp>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Tree>
    <p:extLst>
      <p:ext uri="{BB962C8B-B14F-4D97-AF65-F5344CB8AC3E}">
        <p14:creationId xmlns:p14="http://schemas.microsoft.com/office/powerpoint/2010/main" val="800163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
        <p:nvSpPr>
          <p:cNvPr id="10" name="Content Placeholder 2"/>
          <p:cNvSpPr txBox="1">
            <a:spLocks/>
          </p:cNvSpPr>
          <p:nvPr/>
        </p:nvSpPr>
        <p:spPr>
          <a:xfrm>
            <a:off x="431063" y="702355"/>
            <a:ext cx="10515600" cy="151372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1600" dirty="0">
                <a:latin typeface="Century Gothic" panose="020B0502020202020204" pitchFamily="34" charset="0"/>
                <a:cs typeface="Avenir Light"/>
              </a:rPr>
              <a:t>You can add additional data fields to use in User biodata (under Other tab) if the information you require is not available.</a:t>
            </a:r>
          </a:p>
          <a:p>
            <a:pPr marL="0" indent="0">
              <a:buFont typeface="Arial" panose="020B0604020202020204" pitchFamily="34" charset="0"/>
              <a:buNone/>
            </a:pPr>
            <a:endParaRPr lang="en-MY" sz="1600" dirty="0">
              <a:latin typeface="Century Gothic" panose="020B0502020202020204" pitchFamily="34" charset="0"/>
              <a:cs typeface="Avenir Light"/>
            </a:endParaRPr>
          </a:p>
          <a:p>
            <a:pPr marL="342900" indent="-342900">
              <a:buFont typeface="+mj-lt"/>
              <a:buAutoNum type="arabicPeriod"/>
            </a:pPr>
            <a:r>
              <a:rPr lang="en-MY" sz="1600" dirty="0">
                <a:latin typeface="Century Gothic" panose="020B0502020202020204" pitchFamily="34" charset="0"/>
                <a:cs typeface="Avenir Light"/>
              </a:rPr>
              <a:t>Click on the Field Customization icon on the ribbon menu &gt; then Click Edit.</a:t>
            </a:r>
          </a:p>
          <a:p>
            <a:pPr marL="342900" indent="-342900">
              <a:buFont typeface="+mj-lt"/>
              <a:buAutoNum type="arabicPeriod"/>
            </a:pPr>
            <a:r>
              <a:rPr lang="en-MY" sz="1600" dirty="0">
                <a:latin typeface="Century Gothic" panose="020B0502020202020204" pitchFamily="34" charset="0"/>
                <a:cs typeface="Avenir Light"/>
              </a:rPr>
              <a:t>Proceed to click Add to include a new field. </a:t>
            </a:r>
          </a:p>
          <a:p>
            <a:pPr marL="342900" indent="-342900">
              <a:buFont typeface="+mj-lt"/>
              <a:buAutoNum type="arabicPeriod"/>
            </a:pPr>
            <a:r>
              <a:rPr lang="en-MY" sz="1600" dirty="0">
                <a:latin typeface="Century Gothic" panose="020B0502020202020204" pitchFamily="34" charset="0"/>
                <a:cs typeface="Avenir Light"/>
              </a:rPr>
              <a:t>Insert the name of the information, e.g.: Driving license.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MY" dirty="0"/>
          </a:p>
        </p:txBody>
      </p:sp>
      <p:sp>
        <p:nvSpPr>
          <p:cNvPr id="11" name="TextBox 10"/>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FIELD CUSTOMIZATION MANAGEMENT</a:t>
            </a:r>
          </a:p>
        </p:txBody>
      </p:sp>
      <p:pic>
        <p:nvPicPr>
          <p:cNvPr id="12" name="Picture 11"/>
          <p:cNvPicPr>
            <a:picLocks noChangeAspect="1"/>
          </p:cNvPicPr>
          <p:nvPr/>
        </p:nvPicPr>
        <p:blipFill>
          <a:blip r:embed="rId3"/>
          <a:stretch>
            <a:fillRect/>
          </a:stretch>
        </p:blipFill>
        <p:spPr>
          <a:xfrm>
            <a:off x="3049145" y="2651630"/>
            <a:ext cx="5279436" cy="2715347"/>
          </a:xfrm>
          <a:prstGeom prst="rect">
            <a:avLst/>
          </a:prstGeom>
          <a:ln>
            <a:solidFill>
              <a:schemeClr val="tx1"/>
            </a:solidFill>
          </a:ln>
        </p:spPr>
      </p:pic>
    </p:spTree>
    <p:extLst>
      <p:ext uri="{BB962C8B-B14F-4D97-AF65-F5344CB8AC3E}">
        <p14:creationId xmlns:p14="http://schemas.microsoft.com/office/powerpoint/2010/main" val="3154105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
        <p:nvSpPr>
          <p:cNvPr id="6" name="Rectangle 5"/>
          <p:cNvSpPr/>
          <p:nvPr/>
        </p:nvSpPr>
        <p:spPr>
          <a:xfrm>
            <a:off x="520804" y="632927"/>
            <a:ext cx="10505785" cy="3970318"/>
          </a:xfrm>
          <a:prstGeom prst="rect">
            <a:avLst/>
          </a:prstGeom>
        </p:spPr>
        <p:txBody>
          <a:bodyPr wrap="square">
            <a:spAutoFit/>
          </a:bodyPr>
          <a:lstStyle/>
          <a:p>
            <a:r>
              <a:rPr lang="en-MY" sz="1600" dirty="0">
                <a:latin typeface="Century Gothic" panose="020B0502020202020204" pitchFamily="34" charset="0"/>
              </a:rPr>
              <a:t>4. </a:t>
            </a:r>
            <a:r>
              <a:rPr lang="en-MY" sz="1600" dirty="0">
                <a:latin typeface="Century Gothic" panose="020B0502020202020204" pitchFamily="34" charset="0"/>
                <a:cs typeface="Avenir Light"/>
              </a:rPr>
              <a:t>Select data type:</a:t>
            </a:r>
          </a:p>
          <a:p>
            <a:endParaRPr lang="en-MY" sz="1600" dirty="0">
              <a:latin typeface="Century Gothic" panose="020B0502020202020204" pitchFamily="34" charset="0"/>
              <a:cs typeface="Avenir Light"/>
            </a:endParaRPr>
          </a:p>
          <a:p>
            <a:pPr marL="742950" lvl="1" indent="-285750">
              <a:buFont typeface="Arial" panose="020B0604020202020204" pitchFamily="34" charset="0"/>
              <a:buChar char="•"/>
            </a:pPr>
            <a:r>
              <a:rPr lang="en-MY" sz="1600" dirty="0">
                <a:latin typeface="Century Gothic" panose="020B0502020202020204" pitchFamily="34" charset="0"/>
                <a:cs typeface="Avenir Light"/>
              </a:rPr>
              <a:t>Text box – column to fill in text freely. </a:t>
            </a:r>
          </a:p>
          <a:p>
            <a:pPr marL="742950" lvl="1" indent="-285750">
              <a:buFont typeface="Arial" panose="020B0604020202020204" pitchFamily="34" charset="0"/>
              <a:buChar char="•"/>
            </a:pPr>
            <a:r>
              <a:rPr lang="en-MY" sz="1600" dirty="0">
                <a:latin typeface="Century Gothic" panose="020B0502020202020204" pitchFamily="34" charset="0"/>
                <a:cs typeface="Avenir Light"/>
              </a:rPr>
              <a:t>Combo box – drop down to select description (requires data from Item Data). </a:t>
            </a:r>
          </a:p>
          <a:p>
            <a:pPr marL="742950" lvl="1" indent="-285750">
              <a:buFont typeface="Arial" panose="020B0604020202020204" pitchFamily="34" charset="0"/>
              <a:buChar char="•"/>
            </a:pPr>
            <a:r>
              <a:rPr lang="en-MY" sz="1600" dirty="0">
                <a:latin typeface="Century Gothic" panose="020B0502020202020204" pitchFamily="34" charset="0"/>
                <a:cs typeface="Avenir Light"/>
              </a:rPr>
              <a:t>Check box – box for check and uncheck. </a:t>
            </a:r>
          </a:p>
          <a:p>
            <a:pPr marL="742950" lvl="1" indent="-285750">
              <a:buFont typeface="Arial" panose="020B0604020202020204" pitchFamily="34" charset="0"/>
              <a:buChar char="•"/>
            </a:pPr>
            <a:r>
              <a:rPr lang="en-MY" sz="1600" dirty="0">
                <a:latin typeface="Century Gothic" panose="020B0502020202020204" pitchFamily="34" charset="0"/>
                <a:cs typeface="Avenir Light"/>
              </a:rPr>
              <a:t>Date Combo box – column to display calendar for date selection. </a:t>
            </a:r>
          </a:p>
          <a:p>
            <a:pPr marL="742950" lvl="1" indent="-285750">
              <a:buFont typeface="Arial" panose="020B0604020202020204" pitchFamily="34" charset="0"/>
              <a:buChar char="•"/>
            </a:pPr>
            <a:endParaRPr lang="en-MY" sz="1600" dirty="0">
              <a:latin typeface="Century Gothic" panose="020B0502020202020204" pitchFamily="34" charset="0"/>
              <a:cs typeface="Avenir Light"/>
            </a:endParaRPr>
          </a:p>
          <a:p>
            <a:r>
              <a:rPr lang="en-MY" sz="1600" dirty="0">
                <a:latin typeface="Century Gothic" panose="020B0502020202020204" pitchFamily="34" charset="0"/>
                <a:cs typeface="Avenir Light"/>
              </a:rPr>
              <a:t>5. Insert description into Item Data if combo box is selected. </a:t>
            </a:r>
            <a:br>
              <a:rPr lang="en-MY" sz="1600" dirty="0">
                <a:latin typeface="Century Gothic" panose="020B0502020202020204" pitchFamily="34" charset="0"/>
                <a:cs typeface="Avenir Light"/>
              </a:rPr>
            </a:br>
            <a:br>
              <a:rPr lang="en-MY" sz="1600" dirty="0">
                <a:latin typeface="Century Gothic" panose="020B0502020202020204" pitchFamily="34" charset="0"/>
                <a:cs typeface="Avenir Light"/>
              </a:rPr>
            </a:br>
            <a:r>
              <a:rPr lang="en-MY" sz="1600" dirty="0">
                <a:latin typeface="Century Gothic" panose="020B0502020202020204" pitchFamily="34" charset="0"/>
                <a:cs typeface="Avenir Light"/>
              </a:rPr>
              <a:t>6. Click Add to save into the list.</a:t>
            </a:r>
            <a:br>
              <a:rPr lang="en-MY" sz="1600" dirty="0">
                <a:latin typeface="Century Gothic" panose="020B0502020202020204" pitchFamily="34" charset="0"/>
                <a:cs typeface="Avenir Light"/>
              </a:rPr>
            </a:br>
            <a:br>
              <a:rPr lang="en-MY" sz="1600" dirty="0">
                <a:latin typeface="Century Gothic" panose="020B0502020202020204" pitchFamily="34" charset="0"/>
                <a:cs typeface="Avenir Light"/>
              </a:rPr>
            </a:br>
            <a:r>
              <a:rPr lang="en-MY" sz="1600" dirty="0">
                <a:latin typeface="Century Gothic" panose="020B0502020202020204" pitchFamily="34" charset="0"/>
                <a:cs typeface="Avenir Light"/>
              </a:rPr>
              <a:t>7. Click Save to store settings. </a:t>
            </a:r>
          </a:p>
          <a:p>
            <a:endParaRPr lang="en-MY" sz="1600" dirty="0">
              <a:latin typeface="Century Gothic" panose="020B0502020202020204" pitchFamily="34" charset="0"/>
              <a:cs typeface="Avenir Light"/>
            </a:endParaRPr>
          </a:p>
          <a:p>
            <a:r>
              <a:rPr lang="en-MY" sz="1600" dirty="0">
                <a:latin typeface="Century Gothic" panose="020B0502020202020204" pitchFamily="34" charset="0"/>
                <a:cs typeface="Avenir Light"/>
              </a:rPr>
              <a:t>8. Repeat the steps to create new data fields. All new fields will appear in Users Page under Other tab.</a:t>
            </a:r>
          </a:p>
          <a:p>
            <a:endParaRPr lang="en-MY" sz="1600" dirty="0">
              <a:latin typeface="Century Gothic" panose="020B0502020202020204" pitchFamily="34" charset="0"/>
              <a:cs typeface="Avenir Light"/>
            </a:endParaRPr>
          </a:p>
          <a:p>
            <a:endParaRPr lang="en-MY" sz="1200" dirty="0">
              <a:latin typeface="Avenir Light"/>
              <a:cs typeface="Avenir Light"/>
            </a:endParaRPr>
          </a:p>
        </p:txBody>
      </p:sp>
    </p:spTree>
    <p:extLst>
      <p:ext uri="{BB962C8B-B14F-4D97-AF65-F5344CB8AC3E}">
        <p14:creationId xmlns:p14="http://schemas.microsoft.com/office/powerpoint/2010/main" val="2539051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
        <p:nvSpPr>
          <p:cNvPr id="6" name="Rectangle 5"/>
          <p:cNvSpPr/>
          <p:nvPr/>
        </p:nvSpPr>
        <p:spPr>
          <a:xfrm>
            <a:off x="499288" y="4316946"/>
            <a:ext cx="10794611" cy="1877437"/>
          </a:xfrm>
          <a:prstGeom prst="rect">
            <a:avLst/>
          </a:prstGeom>
        </p:spPr>
        <p:txBody>
          <a:bodyPr wrap="square">
            <a:spAutoFit/>
          </a:bodyPr>
          <a:lstStyle/>
          <a:p>
            <a:pPr marL="285750" indent="-285750">
              <a:buFont typeface="Arial" panose="020B0604020202020204" pitchFamily="34" charset="0"/>
              <a:buChar char="•"/>
            </a:pPr>
            <a:r>
              <a:rPr lang="en-MY" sz="1600" dirty="0">
                <a:latin typeface="Century Gothic" panose="020B0502020202020204" pitchFamily="34" charset="0"/>
                <a:cs typeface="Avenir Light"/>
              </a:rPr>
              <a:t>Editing a field</a:t>
            </a:r>
          </a:p>
          <a:p>
            <a:r>
              <a:rPr lang="en-MY" sz="1600" i="1" dirty="0">
                <a:latin typeface="Century Gothic" panose="020B0502020202020204" pitchFamily="34" charset="0"/>
                <a:cs typeface="Avenir Light"/>
              </a:rPr>
              <a:t>     Click Edit &gt; Select the field you want to edit and click Update &gt; click Save to secure the changes.</a:t>
            </a:r>
          </a:p>
          <a:p>
            <a:endParaRPr lang="en-MY" sz="1600" dirty="0">
              <a:latin typeface="Century Gothic" panose="020B0502020202020204" pitchFamily="34" charset="0"/>
              <a:cs typeface="Avenir Light"/>
            </a:endParaRPr>
          </a:p>
          <a:p>
            <a:pPr marL="285750" indent="-285750">
              <a:buFont typeface="Arial" panose="020B0604020202020204" pitchFamily="34" charset="0"/>
              <a:buChar char="•"/>
            </a:pPr>
            <a:r>
              <a:rPr lang="en-MY" sz="1600" dirty="0">
                <a:latin typeface="Century Gothic" panose="020B0502020202020204" pitchFamily="34" charset="0"/>
                <a:cs typeface="Avenir Light"/>
              </a:rPr>
              <a:t>Removing a field</a:t>
            </a:r>
          </a:p>
          <a:p>
            <a:r>
              <a:rPr lang="en-MY" sz="1600" i="1" dirty="0">
                <a:latin typeface="Century Gothic" panose="020B0502020202020204" pitchFamily="34" charset="0"/>
                <a:cs typeface="Avenir Light"/>
              </a:rPr>
              <a:t>    Click Edit &gt; Select the field you want to Remove &gt; Click Save to store the changes.</a:t>
            </a:r>
          </a:p>
          <a:p>
            <a:endParaRPr lang="en-MY" dirty="0">
              <a:latin typeface="Avenir Light"/>
              <a:cs typeface="Avenir Light"/>
            </a:endParaRPr>
          </a:p>
          <a:p>
            <a:endParaRPr lang="en-MY" dirty="0">
              <a:latin typeface="Avenir Light"/>
              <a:cs typeface="Avenir Light"/>
            </a:endParaRPr>
          </a:p>
        </p:txBody>
      </p:sp>
      <p:pic>
        <p:nvPicPr>
          <p:cNvPr id="9" name="Picture 8"/>
          <p:cNvPicPr>
            <a:picLocks noChangeAspect="1"/>
          </p:cNvPicPr>
          <p:nvPr/>
        </p:nvPicPr>
        <p:blipFill>
          <a:blip r:embed="rId3"/>
          <a:stretch>
            <a:fillRect/>
          </a:stretch>
        </p:blipFill>
        <p:spPr>
          <a:xfrm>
            <a:off x="2108366" y="394135"/>
            <a:ext cx="7485801" cy="3578979"/>
          </a:xfrm>
          <a:prstGeom prst="rect">
            <a:avLst/>
          </a:prstGeom>
        </p:spPr>
      </p:pic>
    </p:spTree>
    <p:extLst>
      <p:ext uri="{BB962C8B-B14F-4D97-AF65-F5344CB8AC3E}">
        <p14:creationId xmlns:p14="http://schemas.microsoft.com/office/powerpoint/2010/main" val="191661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PERSONALIZE YOUR COMPANY PROFILE</a:t>
            </a:r>
          </a:p>
        </p:txBody>
      </p:sp>
      <p:sp>
        <p:nvSpPr>
          <p:cNvPr id="9" name="Content Placeholder 2"/>
          <p:cNvSpPr txBox="1">
            <a:spLocks/>
          </p:cNvSpPr>
          <p:nvPr/>
        </p:nvSpPr>
        <p:spPr>
          <a:xfrm>
            <a:off x="431063" y="702355"/>
            <a:ext cx="10515600" cy="739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MY" sz="1400" dirty="0">
                <a:latin typeface="Century Gothic" panose="020B0502020202020204" pitchFamily="34" charset="0"/>
                <a:cs typeface="Avenir Light"/>
              </a:rPr>
              <a:t>1. Insert your company information in the left panel. </a:t>
            </a:r>
          </a:p>
          <a:p>
            <a:pPr marL="0" indent="0">
              <a:lnSpc>
                <a:spcPct val="100000"/>
              </a:lnSpc>
              <a:buNone/>
            </a:pPr>
            <a:r>
              <a:rPr lang="en-MY" sz="1400" dirty="0">
                <a:latin typeface="Century Gothic" panose="020B0502020202020204" pitchFamily="34" charset="0"/>
                <a:cs typeface="Avenir Light"/>
              </a:rPr>
              <a:t>2. Fill in the contact information of your local reseller in the right panel.</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MY" dirty="0"/>
          </a:p>
        </p:txBody>
      </p:sp>
      <p:pic>
        <p:nvPicPr>
          <p:cNvPr id="10" name="Picture 9"/>
          <p:cNvPicPr>
            <a:picLocks noChangeAspect="1"/>
          </p:cNvPicPr>
          <p:nvPr/>
        </p:nvPicPr>
        <p:blipFill>
          <a:blip r:embed="rId3"/>
          <a:stretch>
            <a:fillRect/>
          </a:stretch>
        </p:blipFill>
        <p:spPr>
          <a:xfrm>
            <a:off x="982626" y="1496034"/>
            <a:ext cx="10706832" cy="4322833"/>
          </a:xfrm>
          <a:prstGeom prst="rect">
            <a:avLst/>
          </a:prstGeom>
          <a:ln>
            <a:solidFill>
              <a:schemeClr val="tx1"/>
            </a:solidFill>
          </a:ln>
        </p:spPr>
      </p:pic>
    </p:spTree>
    <p:extLst>
      <p:ext uri="{BB962C8B-B14F-4D97-AF65-F5344CB8AC3E}">
        <p14:creationId xmlns:p14="http://schemas.microsoft.com/office/powerpoint/2010/main" val="4212612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
        <p:nvSpPr>
          <p:cNvPr id="6" name="Content Placeholder 2"/>
          <p:cNvSpPr txBox="1">
            <a:spLocks/>
          </p:cNvSpPr>
          <p:nvPr/>
        </p:nvSpPr>
        <p:spPr>
          <a:xfrm>
            <a:off x="275493" y="346557"/>
            <a:ext cx="10515600" cy="2127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MY" sz="1600" dirty="0">
                <a:latin typeface="Century Gothic" panose="020B0502020202020204" pitchFamily="34" charset="0"/>
                <a:cs typeface="Avenir Light"/>
              </a:rPr>
              <a:t>3. You can also place a special watermark on every report generated by TCMS V3.</a:t>
            </a:r>
          </a:p>
          <a:p>
            <a:pPr marL="971550" lvl="1" indent="-514350">
              <a:lnSpc>
                <a:spcPct val="100000"/>
              </a:lnSpc>
              <a:buFont typeface="+mj-lt"/>
              <a:buAutoNum type="alphaLcParenR"/>
            </a:pPr>
            <a:r>
              <a:rPr lang="en-US" sz="1400" dirty="0">
                <a:latin typeface="Century Gothic" panose="020B0502020202020204" pitchFamily="34" charset="0"/>
                <a:cs typeface="Avenir Light"/>
              </a:rPr>
              <a:t>Click to select the image file (must be in JPEG format). </a:t>
            </a:r>
            <a:endParaRPr lang="en-MY" sz="1400" dirty="0">
              <a:latin typeface="Century Gothic" panose="020B0502020202020204" pitchFamily="34" charset="0"/>
              <a:cs typeface="Avenir Light"/>
            </a:endParaRPr>
          </a:p>
          <a:p>
            <a:pPr marL="971550" lvl="1" indent="-514350">
              <a:lnSpc>
                <a:spcPct val="100000"/>
              </a:lnSpc>
              <a:buFont typeface="+mj-lt"/>
              <a:buAutoNum type="alphaLcParenR"/>
            </a:pPr>
            <a:r>
              <a:rPr lang="en-US" sz="1400" dirty="0">
                <a:latin typeface="Century Gothic" panose="020B0502020202020204" pitchFamily="34" charset="0"/>
                <a:cs typeface="Avenir Light"/>
              </a:rPr>
              <a:t>Select Display Mode: </a:t>
            </a:r>
            <a:endParaRPr lang="en-MY" sz="1400" dirty="0">
              <a:latin typeface="Century Gothic" panose="020B0502020202020204" pitchFamily="34" charset="0"/>
              <a:cs typeface="Avenir Light"/>
            </a:endParaRPr>
          </a:p>
          <a:p>
            <a:pPr lvl="3">
              <a:lnSpc>
                <a:spcPct val="100000"/>
              </a:lnSpc>
            </a:pPr>
            <a:r>
              <a:rPr lang="en-US" sz="1400" dirty="0">
                <a:latin typeface="Century Gothic" panose="020B0502020202020204" pitchFamily="34" charset="0"/>
                <a:cs typeface="Avenir Light"/>
              </a:rPr>
              <a:t>Center – watermark display at the center of page </a:t>
            </a:r>
            <a:endParaRPr lang="en-MY" sz="1400" dirty="0">
              <a:latin typeface="Century Gothic" panose="020B0502020202020204" pitchFamily="34" charset="0"/>
              <a:cs typeface="Avenir Light"/>
            </a:endParaRPr>
          </a:p>
          <a:p>
            <a:pPr lvl="3">
              <a:lnSpc>
                <a:spcPct val="100000"/>
              </a:lnSpc>
            </a:pPr>
            <a:r>
              <a:rPr lang="en-US" sz="1400" dirty="0">
                <a:latin typeface="Century Gothic" panose="020B0502020202020204" pitchFamily="34" charset="0"/>
                <a:cs typeface="Avenir Light"/>
              </a:rPr>
              <a:t>Stretch – watermark stretch to cover the whole page </a:t>
            </a:r>
            <a:endParaRPr lang="en-MY" sz="1400" dirty="0">
              <a:latin typeface="Century Gothic" panose="020B0502020202020204" pitchFamily="34" charset="0"/>
              <a:cs typeface="Avenir Light"/>
            </a:endParaRPr>
          </a:p>
          <a:p>
            <a:pPr lvl="3">
              <a:lnSpc>
                <a:spcPct val="100000"/>
              </a:lnSpc>
            </a:pPr>
            <a:r>
              <a:rPr lang="en-US" sz="1400" dirty="0">
                <a:latin typeface="Century Gothic" panose="020B0502020202020204" pitchFamily="34" charset="0"/>
                <a:cs typeface="Avenir Light"/>
              </a:rPr>
              <a:t>Zoom – watermark zoomed to bigger size located at the center</a:t>
            </a:r>
            <a:endParaRPr lang="en-MY" sz="1400" dirty="0">
              <a:latin typeface="Century Gothic" panose="020B0502020202020204" pitchFamily="34" charset="0"/>
              <a:cs typeface="Avenir Light"/>
            </a:endParaRPr>
          </a:p>
          <a:p>
            <a:pPr marL="971550" lvl="1" indent="-514350">
              <a:lnSpc>
                <a:spcPct val="100000"/>
              </a:lnSpc>
              <a:buFont typeface="+mj-lt"/>
              <a:buAutoNum type="alphaLcParenR"/>
            </a:pPr>
            <a:r>
              <a:rPr lang="en-US" sz="1400" dirty="0">
                <a:latin typeface="Century Gothic" panose="020B0502020202020204" pitchFamily="34" charset="0"/>
                <a:cs typeface="Avenir Light"/>
              </a:rPr>
              <a:t>Check Show Watermark in Report to successfully activate watermark in every reports.</a:t>
            </a:r>
            <a:endParaRPr lang="en-MY" sz="1400" dirty="0">
              <a:latin typeface="Century Gothic" panose="020B0502020202020204" pitchFamily="34" charset="0"/>
              <a:cs typeface="Avenir Light"/>
            </a:endParaRPr>
          </a:p>
          <a:p>
            <a:pPr marL="514350" indent="-514350">
              <a:buFont typeface="+mj-lt"/>
              <a:buAutoNum type="alphaLcParenR"/>
            </a:pPr>
            <a:endParaRPr lang="en-MY" dirty="0"/>
          </a:p>
        </p:txBody>
      </p:sp>
      <p:pic>
        <p:nvPicPr>
          <p:cNvPr id="9" name="Picture 8"/>
          <p:cNvPicPr>
            <a:picLocks noChangeAspect="1"/>
          </p:cNvPicPr>
          <p:nvPr/>
        </p:nvPicPr>
        <p:blipFill>
          <a:blip r:embed="rId3"/>
          <a:stretch>
            <a:fillRect/>
          </a:stretch>
        </p:blipFill>
        <p:spPr>
          <a:xfrm>
            <a:off x="1672584" y="2617746"/>
            <a:ext cx="8078613" cy="2757439"/>
          </a:xfrm>
          <a:prstGeom prst="rect">
            <a:avLst/>
          </a:prstGeom>
          <a:ln>
            <a:solidFill>
              <a:schemeClr val="tx1"/>
            </a:solidFill>
          </a:ln>
        </p:spPr>
      </p:pic>
    </p:spTree>
    <p:extLst>
      <p:ext uri="{BB962C8B-B14F-4D97-AF65-F5344CB8AC3E}">
        <p14:creationId xmlns:p14="http://schemas.microsoft.com/office/powerpoint/2010/main" val="2205122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EMAIL CONFIGURATION</a:t>
            </a:r>
          </a:p>
        </p:txBody>
      </p:sp>
      <p:pic>
        <p:nvPicPr>
          <p:cNvPr id="9" name="Picture 8"/>
          <p:cNvPicPr>
            <a:picLocks noChangeAspect="1"/>
          </p:cNvPicPr>
          <p:nvPr/>
        </p:nvPicPr>
        <p:blipFill>
          <a:blip r:embed="rId3"/>
          <a:stretch>
            <a:fillRect/>
          </a:stretch>
        </p:blipFill>
        <p:spPr>
          <a:xfrm>
            <a:off x="2150263" y="702354"/>
            <a:ext cx="7891473" cy="3030184"/>
          </a:xfrm>
          <a:prstGeom prst="rect">
            <a:avLst/>
          </a:prstGeom>
          <a:ln>
            <a:solidFill>
              <a:schemeClr val="tx1"/>
            </a:solidFill>
          </a:ln>
        </p:spPr>
      </p:pic>
      <p:sp>
        <p:nvSpPr>
          <p:cNvPr id="11" name="Content Placeholder 2"/>
          <p:cNvSpPr txBox="1">
            <a:spLocks/>
          </p:cNvSpPr>
          <p:nvPr/>
        </p:nvSpPr>
        <p:spPr>
          <a:xfrm>
            <a:off x="355759" y="3883198"/>
            <a:ext cx="10515600" cy="2120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1400" dirty="0">
                <a:latin typeface="Century Gothic" panose="020B0502020202020204" pitchFamily="34" charset="0"/>
                <a:cs typeface="Avenir Light"/>
              </a:rPr>
              <a:t>You can fill in the setting of your e-mail here for report sending purposes.</a:t>
            </a:r>
          </a:p>
          <a:p>
            <a:pPr marL="800100" lvl="1" indent="-342900">
              <a:buFont typeface="+mj-lt"/>
              <a:buAutoNum type="arabicPeriod"/>
            </a:pPr>
            <a:r>
              <a:rPr lang="en-MY" sz="1400" dirty="0">
                <a:latin typeface="Century Gothic" panose="020B0502020202020204" pitchFamily="34" charset="0"/>
                <a:cs typeface="Avenir Light"/>
              </a:rPr>
              <a:t>Click Edit under the Email Tab.</a:t>
            </a:r>
          </a:p>
          <a:p>
            <a:pPr marL="800100" lvl="1" indent="-342900">
              <a:buFont typeface="+mj-lt"/>
              <a:buAutoNum type="arabicPeriod"/>
            </a:pPr>
            <a:r>
              <a:rPr lang="en-MY" sz="1400" dirty="0">
                <a:latin typeface="Century Gothic" panose="020B0502020202020204" pitchFamily="34" charset="0"/>
                <a:cs typeface="Avenir Light"/>
              </a:rPr>
              <a:t>Insert the information to connect to your SMTP email server.</a:t>
            </a:r>
          </a:p>
          <a:p>
            <a:pPr marL="800100" lvl="1" indent="-342900">
              <a:buFont typeface="+mj-lt"/>
              <a:buAutoNum type="arabicPeriod"/>
            </a:pPr>
            <a:r>
              <a:rPr lang="en-MY" sz="1400" dirty="0">
                <a:latin typeface="Century Gothic" panose="020B0502020202020204" pitchFamily="34" charset="0"/>
                <a:cs typeface="Avenir Light"/>
              </a:rPr>
              <a:t>Click Save to save settings.</a:t>
            </a:r>
          </a:p>
          <a:p>
            <a:pPr marL="800100" lvl="1" indent="-342900">
              <a:buFont typeface="+mj-lt"/>
              <a:buAutoNum type="arabicPeriod"/>
            </a:pPr>
            <a:r>
              <a:rPr lang="en-MY" sz="1400" dirty="0">
                <a:latin typeface="Century Gothic" panose="020B0502020202020204" pitchFamily="34" charset="0"/>
                <a:cs typeface="Avenir Light"/>
              </a:rPr>
              <a:t>Click Edit under Recipients Info.</a:t>
            </a:r>
          </a:p>
          <a:p>
            <a:pPr marL="800100" lvl="1" indent="-342900">
              <a:buFont typeface="+mj-lt"/>
              <a:buAutoNum type="arabicPeriod"/>
            </a:pPr>
            <a:r>
              <a:rPr lang="en-MY" sz="1400" dirty="0">
                <a:latin typeface="Century Gothic" panose="020B0502020202020204" pitchFamily="34" charset="0"/>
                <a:cs typeface="Avenir Light"/>
              </a:rPr>
              <a:t>Then go ahead and click Add.</a:t>
            </a:r>
          </a:p>
          <a:p>
            <a:pPr marL="800100" lvl="1" indent="-342900">
              <a:buFont typeface="+mj-lt"/>
              <a:buAutoNum type="arabicPeriod"/>
            </a:pPr>
            <a:r>
              <a:rPr lang="en-MY" sz="1400" dirty="0">
                <a:latin typeface="Century Gothic" panose="020B0502020202020204" pitchFamily="34" charset="0"/>
                <a:cs typeface="Avenir Light"/>
              </a:rPr>
              <a:t>Insert users’ email address and name.</a:t>
            </a:r>
          </a:p>
          <a:p>
            <a:pPr marL="800100" lvl="1" indent="-342900">
              <a:buFont typeface="+mj-lt"/>
              <a:buAutoNum type="arabicPeriod"/>
            </a:pPr>
            <a:r>
              <a:rPr lang="en-MY" sz="1400" dirty="0">
                <a:latin typeface="Century Gothic" panose="020B0502020202020204" pitchFamily="34" charset="0"/>
                <a:cs typeface="Avenir Light"/>
              </a:rPr>
              <a:t>Finally click OK to save settings.</a:t>
            </a:r>
          </a:p>
          <a:p>
            <a:pPr marL="514350" indent="-514350">
              <a:buFont typeface="+mj-lt"/>
              <a:buAutoNum type="arabicPeriod"/>
            </a:pPr>
            <a:endParaRPr lang="en-MY" dirty="0"/>
          </a:p>
        </p:txBody>
      </p:sp>
    </p:spTree>
    <p:extLst>
      <p:ext uri="{BB962C8B-B14F-4D97-AF65-F5344CB8AC3E}">
        <p14:creationId xmlns:p14="http://schemas.microsoft.com/office/powerpoint/2010/main" val="1793749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SYSTEM USER</a:t>
            </a:r>
          </a:p>
        </p:txBody>
      </p:sp>
      <p:sp>
        <p:nvSpPr>
          <p:cNvPr id="9" name="Content Placeholder 2"/>
          <p:cNvSpPr txBox="1">
            <a:spLocks/>
          </p:cNvSpPr>
          <p:nvPr/>
        </p:nvSpPr>
        <p:spPr>
          <a:xfrm>
            <a:off x="431063" y="398204"/>
            <a:ext cx="10515600" cy="20437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MY" sz="1400" u="sng" dirty="0">
              <a:latin typeface="Century Gothic" panose="020B0502020202020204" pitchFamily="34" charset="0"/>
              <a:cs typeface="Avenir Light"/>
            </a:endParaRPr>
          </a:p>
          <a:p>
            <a:pPr>
              <a:lnSpc>
                <a:spcPct val="100000"/>
              </a:lnSpc>
            </a:pPr>
            <a:r>
              <a:rPr lang="en-MY" sz="1400" dirty="0">
                <a:latin typeface="Century Gothic" panose="020B0502020202020204" pitchFamily="34" charset="0"/>
                <a:cs typeface="Avenir Light"/>
              </a:rPr>
              <a:t>TCMS V3 supports multi-user login within the same PC. This means that other people with different privileges can log into TCMS V3 to use its functions besides the administrator and their roles are limited by their role selection. New roles have to be created first before setting up users account.</a:t>
            </a:r>
          </a:p>
          <a:p>
            <a:pPr>
              <a:lnSpc>
                <a:spcPct val="100000"/>
              </a:lnSpc>
            </a:pPr>
            <a:r>
              <a:rPr lang="en-MY" sz="1400" dirty="0">
                <a:latin typeface="Century Gothic" panose="020B0502020202020204" pitchFamily="34" charset="0"/>
                <a:cs typeface="Avenir Light"/>
              </a:rPr>
              <a:t>Adding new roles </a:t>
            </a:r>
          </a:p>
          <a:p>
            <a:pPr lvl="1">
              <a:lnSpc>
                <a:spcPct val="100000"/>
              </a:lnSpc>
            </a:pPr>
            <a:r>
              <a:rPr lang="en-MY" sz="1400" i="1" dirty="0">
                <a:latin typeface="Century Gothic" panose="020B0502020202020204" pitchFamily="34" charset="0"/>
                <a:cs typeface="Avenir Light"/>
              </a:rPr>
              <a:t>Click User Roles &gt; Add Role </a:t>
            </a:r>
          </a:p>
          <a:p>
            <a:pPr lvl="1">
              <a:lnSpc>
                <a:spcPct val="100000"/>
              </a:lnSpc>
            </a:pPr>
            <a:r>
              <a:rPr lang="en-MY" sz="1400" i="1" dirty="0">
                <a:latin typeface="Century Gothic" panose="020B0502020202020204" pitchFamily="34" charset="0"/>
                <a:cs typeface="Avenir Light"/>
              </a:rPr>
              <a:t>Name the role, for example System Operator &gt; Select modules for viewing only under View column &gt; Select modules for editing under Edit column &gt; Then click OK</a:t>
            </a:r>
          </a:p>
        </p:txBody>
      </p:sp>
      <p:pic>
        <p:nvPicPr>
          <p:cNvPr id="10" name="Picture 9"/>
          <p:cNvPicPr>
            <a:picLocks noChangeAspect="1"/>
          </p:cNvPicPr>
          <p:nvPr/>
        </p:nvPicPr>
        <p:blipFill>
          <a:blip r:embed="rId3"/>
          <a:stretch>
            <a:fillRect/>
          </a:stretch>
        </p:blipFill>
        <p:spPr>
          <a:xfrm>
            <a:off x="4081677" y="2493653"/>
            <a:ext cx="3605172" cy="3429310"/>
          </a:xfrm>
          <a:prstGeom prst="rect">
            <a:avLst/>
          </a:prstGeom>
          <a:ln>
            <a:solidFill>
              <a:schemeClr val="tx1"/>
            </a:solidFill>
          </a:ln>
        </p:spPr>
      </p:pic>
    </p:spTree>
    <p:extLst>
      <p:ext uri="{BB962C8B-B14F-4D97-AF65-F5344CB8AC3E}">
        <p14:creationId xmlns:p14="http://schemas.microsoft.com/office/powerpoint/2010/main" val="971769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
        <p:nvSpPr>
          <p:cNvPr id="6" name="Content Placeholder 2"/>
          <p:cNvSpPr txBox="1">
            <a:spLocks/>
          </p:cNvSpPr>
          <p:nvPr/>
        </p:nvSpPr>
        <p:spPr>
          <a:xfrm>
            <a:off x="407895" y="252080"/>
            <a:ext cx="10515600" cy="1304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MY" sz="1400" dirty="0">
                <a:latin typeface="Century Gothic" panose="020B0502020202020204" pitchFamily="34" charset="0"/>
                <a:cs typeface="Avenir Light"/>
              </a:rPr>
              <a:t>Editing a role</a:t>
            </a:r>
          </a:p>
          <a:p>
            <a:pPr marL="457200" lvl="1" indent="0">
              <a:lnSpc>
                <a:spcPct val="100000"/>
              </a:lnSpc>
              <a:buFont typeface="Arial" panose="020B0604020202020204" pitchFamily="34" charset="0"/>
              <a:buNone/>
            </a:pPr>
            <a:r>
              <a:rPr lang="en-MY" sz="1400" i="1" dirty="0">
                <a:latin typeface="Century Gothic" panose="020B0502020202020204" pitchFamily="34" charset="0"/>
                <a:cs typeface="Avenir Light"/>
              </a:rPr>
              <a:t>Click on any role and click Edit Role &gt; Edit the necessary configuration &gt; Click OK for the changes to take effect.</a:t>
            </a:r>
          </a:p>
          <a:p>
            <a:pPr>
              <a:lnSpc>
                <a:spcPct val="100000"/>
              </a:lnSpc>
            </a:pPr>
            <a:r>
              <a:rPr lang="en-MY" sz="1400" dirty="0">
                <a:latin typeface="Century Gothic" panose="020B0502020202020204" pitchFamily="34" charset="0"/>
                <a:cs typeface="Avenir Light"/>
              </a:rPr>
              <a:t>Removing a role</a:t>
            </a:r>
          </a:p>
          <a:p>
            <a:pPr marL="457200" lvl="1" indent="0">
              <a:lnSpc>
                <a:spcPct val="100000"/>
              </a:lnSpc>
              <a:buFont typeface="Arial" panose="020B0604020202020204" pitchFamily="34" charset="0"/>
              <a:buNone/>
            </a:pPr>
            <a:r>
              <a:rPr lang="en-MY" sz="1400" i="1" dirty="0">
                <a:latin typeface="Century Gothic" panose="020B0502020202020204" pitchFamily="34" charset="0"/>
                <a:cs typeface="Avenir Light"/>
              </a:rPr>
              <a:t>Click on any role and click Remove Role &gt; Click Yes to remove the role. </a:t>
            </a:r>
          </a:p>
          <a:p>
            <a:pPr marL="0" indent="0">
              <a:buFont typeface="Arial" panose="020B0604020202020204" pitchFamily="34" charset="0"/>
              <a:buNone/>
            </a:pPr>
            <a:endParaRPr lang="en-MY" sz="1800" dirty="0"/>
          </a:p>
        </p:txBody>
      </p:sp>
      <p:pic>
        <p:nvPicPr>
          <p:cNvPr id="9" name="Picture 8"/>
          <p:cNvPicPr>
            <a:picLocks noChangeAspect="1"/>
          </p:cNvPicPr>
          <p:nvPr/>
        </p:nvPicPr>
        <p:blipFill>
          <a:blip r:embed="rId3"/>
          <a:stretch>
            <a:fillRect/>
          </a:stretch>
        </p:blipFill>
        <p:spPr>
          <a:xfrm>
            <a:off x="2327166" y="1814523"/>
            <a:ext cx="7213693" cy="3808244"/>
          </a:xfrm>
          <a:prstGeom prst="rect">
            <a:avLst/>
          </a:prstGeom>
          <a:ln>
            <a:solidFill>
              <a:schemeClr val="tx1"/>
            </a:solidFill>
          </a:ln>
        </p:spPr>
      </p:pic>
    </p:spTree>
    <p:extLst>
      <p:ext uri="{BB962C8B-B14F-4D97-AF65-F5344CB8AC3E}">
        <p14:creationId xmlns:p14="http://schemas.microsoft.com/office/powerpoint/2010/main" val="2079923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2 - </a:t>
            </a:r>
            <a:r>
              <a:rPr lang="en-US" sz="1400" dirty="0">
                <a:latin typeface="Avenir Light"/>
                <a:cs typeface="Avenir Light"/>
              </a:rPr>
              <a:t>System Settings</a:t>
            </a:r>
            <a:r>
              <a:rPr lang="en-US" sz="1400" dirty="0">
                <a:solidFill>
                  <a:srgbClr val="FF0000"/>
                </a:solidFill>
                <a:latin typeface="Avenir Light"/>
                <a:cs typeface="Avenir Light"/>
              </a:rPr>
              <a:t> </a:t>
            </a:r>
            <a:r>
              <a:rPr lang="en-US" sz="1400" dirty="0">
                <a:latin typeface="Avenir Light"/>
                <a:cs typeface="Avenir Light"/>
              </a:rPr>
              <a:t>Configure Basic and General Software Settings</a:t>
            </a:r>
            <a:endParaRPr lang="en-MY" sz="1400" dirty="0">
              <a:latin typeface="Avenir Light"/>
              <a:cs typeface="Avenir Light"/>
            </a:endParaRPr>
          </a:p>
        </p:txBody>
      </p:sp>
      <p:sp>
        <p:nvSpPr>
          <p:cNvPr id="6" name="Content Placeholder 2"/>
          <p:cNvSpPr txBox="1">
            <a:spLocks/>
          </p:cNvSpPr>
          <p:nvPr/>
        </p:nvSpPr>
        <p:spPr>
          <a:xfrm>
            <a:off x="431063" y="454963"/>
            <a:ext cx="10515600" cy="2345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MY" sz="1400" u="sng" dirty="0">
              <a:latin typeface="Century Gothic" panose="020B0502020202020204" pitchFamily="34" charset="0"/>
              <a:cs typeface="Avenir Light"/>
            </a:endParaRPr>
          </a:p>
          <a:p>
            <a:r>
              <a:rPr lang="en-MY" sz="1400" dirty="0">
                <a:latin typeface="Century Gothic" panose="020B0502020202020204" pitchFamily="34" charset="0"/>
                <a:cs typeface="Avenir Light"/>
              </a:rPr>
              <a:t>Once the user role is generated, you can now proceed to create new users.</a:t>
            </a:r>
          </a:p>
          <a:p>
            <a:r>
              <a:rPr lang="en-MY" sz="1400" dirty="0">
                <a:latin typeface="Century Gothic" panose="020B0502020202020204" pitchFamily="34" charset="0"/>
                <a:cs typeface="Avenir Light"/>
              </a:rPr>
              <a:t>Adding a user account</a:t>
            </a:r>
          </a:p>
          <a:p>
            <a:pPr lvl="1"/>
            <a:r>
              <a:rPr lang="en-MY" sz="1400" dirty="0">
                <a:latin typeface="Century Gothic" panose="020B0502020202020204" pitchFamily="34" charset="0"/>
                <a:cs typeface="Avenir Light"/>
              </a:rPr>
              <a:t>Click User Account &gt; Add Account</a:t>
            </a:r>
          </a:p>
          <a:p>
            <a:pPr lvl="1"/>
            <a:r>
              <a:rPr lang="en-MY" sz="1400" dirty="0">
                <a:latin typeface="Century Gothic" panose="020B0502020202020204" pitchFamily="34" charset="0"/>
                <a:cs typeface="Avenir Light"/>
              </a:rPr>
              <a:t>Insert username and login password. Assign role from the dropdown menu &gt; Click Activate to grant access to this user account .</a:t>
            </a:r>
          </a:p>
          <a:p>
            <a:r>
              <a:rPr lang="en-MY" sz="1400" dirty="0">
                <a:latin typeface="Century Gothic" panose="020B0502020202020204" pitchFamily="34" charset="0"/>
                <a:cs typeface="Avenir Light"/>
              </a:rPr>
              <a:t>You can also choose to enrol fingerprint to this user to access TCMS V3 instead of using password.</a:t>
            </a:r>
          </a:p>
        </p:txBody>
      </p:sp>
      <p:sp>
        <p:nvSpPr>
          <p:cNvPr id="9" name="TextBox 8"/>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USER ACCOUNT</a:t>
            </a:r>
          </a:p>
        </p:txBody>
      </p:sp>
      <p:pic>
        <p:nvPicPr>
          <p:cNvPr id="10" name="Picture 9"/>
          <p:cNvPicPr>
            <a:picLocks noChangeAspect="1"/>
          </p:cNvPicPr>
          <p:nvPr/>
        </p:nvPicPr>
        <p:blipFill>
          <a:blip r:embed="rId3"/>
          <a:stretch>
            <a:fillRect/>
          </a:stretch>
        </p:blipFill>
        <p:spPr>
          <a:xfrm>
            <a:off x="4186433" y="2623923"/>
            <a:ext cx="3367315" cy="3176356"/>
          </a:xfrm>
          <a:prstGeom prst="rect">
            <a:avLst/>
          </a:prstGeom>
          <a:ln>
            <a:solidFill>
              <a:schemeClr val="tx1"/>
            </a:solidFill>
          </a:ln>
        </p:spPr>
      </p:pic>
    </p:spTree>
    <p:extLst>
      <p:ext uri="{BB962C8B-B14F-4D97-AF65-F5344CB8AC3E}">
        <p14:creationId xmlns:p14="http://schemas.microsoft.com/office/powerpoint/2010/main" val="3354040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34367"/>
            <a:ext cx="9750675" cy="48998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686" y="1351988"/>
            <a:ext cx="4141362" cy="1380454"/>
          </a:xfrm>
          <a:prstGeom prst="rect">
            <a:avLst/>
          </a:prstGeom>
        </p:spPr>
      </p:pic>
      <p:sp>
        <p:nvSpPr>
          <p:cNvPr id="3" name="Subtitle 2"/>
          <p:cNvSpPr>
            <a:spLocks noGrp="1"/>
          </p:cNvSpPr>
          <p:nvPr>
            <p:ph type="subTitle" idx="1"/>
          </p:nvPr>
        </p:nvSpPr>
        <p:spPr>
          <a:xfrm>
            <a:off x="733953" y="2829262"/>
            <a:ext cx="5139721" cy="1688950"/>
          </a:xfrm>
        </p:spPr>
        <p:txBody>
          <a:bodyPr>
            <a:normAutofit/>
          </a:bodyPr>
          <a:lstStyle/>
          <a:p>
            <a:r>
              <a:rPr lang="en-US" sz="2000" dirty="0">
                <a:solidFill>
                  <a:schemeClr val="accent2"/>
                </a:solidFill>
              </a:rPr>
              <a:t>Chapter 3</a:t>
            </a:r>
          </a:p>
          <a:p>
            <a:r>
              <a:rPr lang="en-MY" sz="1800" dirty="0">
                <a:latin typeface="Century Gothic" panose="020B0502020202020204" pitchFamily="34" charset="0"/>
                <a:cs typeface="Avenir Light"/>
              </a:rPr>
              <a:t>Device Configuration and Settings Made Easy</a:t>
            </a:r>
          </a:p>
        </p:txBody>
      </p:sp>
      <p:sp>
        <p:nvSpPr>
          <p:cNvPr id="9" name="Rectangle 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lumMod val="7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86065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725" y="788468"/>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6" name="Content Placeholder 2"/>
          <p:cNvSpPr txBox="1">
            <a:spLocks/>
          </p:cNvSpPr>
          <p:nvPr/>
        </p:nvSpPr>
        <p:spPr>
          <a:xfrm>
            <a:off x="390489" y="389026"/>
            <a:ext cx="10881895" cy="5854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2000" b="1" dirty="0">
                <a:solidFill>
                  <a:schemeClr val="accent2"/>
                </a:solidFill>
                <a:latin typeface="Century Gothic" panose="020B0502020202020204" pitchFamily="34" charset="0"/>
                <a:cs typeface="Arial" panose="020B0604020202020204" pitchFamily="34" charset="0"/>
              </a:rPr>
              <a:t>2 IMPORTANT CHECKLISTS TO INSTALL TCMS V3</a:t>
            </a:r>
            <a:endParaRPr lang="en-MY" b="1" dirty="0">
              <a:solidFill>
                <a:schemeClr val="accent2"/>
              </a:solidFill>
              <a:latin typeface="Century Gothic" panose="020B0502020202020204" pitchFamily="34" charset="0"/>
              <a:cs typeface="Arial" panose="020B0604020202020204" pitchFamily="34" charset="0"/>
            </a:endParaRPr>
          </a:p>
          <a:p>
            <a:pPr marL="457200" indent="-457200">
              <a:buFont typeface="Arial" panose="020B0604020202020204" pitchFamily="34" charset="0"/>
              <a:buAutoNum type="arabicParenR"/>
            </a:pPr>
            <a:r>
              <a:rPr lang="en-US" altLang="en-US" sz="1800" dirty="0">
                <a:latin typeface="Century Gothic" panose="020B0502020202020204" pitchFamily="34" charset="0"/>
                <a:ea typeface="Calibri" panose="020F0502020204030204" pitchFamily="34" charset="0"/>
                <a:cs typeface="Arial" panose="020B0604020202020204" pitchFamily="34" charset="0"/>
              </a:rPr>
              <a:t>Check on Your </a:t>
            </a:r>
            <a:r>
              <a:rPr lang="en-US" altLang="en-US" sz="1800" dirty="0" err="1">
                <a:latin typeface="Century Gothic" panose="020B0502020202020204" pitchFamily="34" charset="0"/>
                <a:ea typeface="Calibri" panose="020F0502020204030204" pitchFamily="34" charset="0"/>
                <a:cs typeface="Arial" panose="020B0604020202020204" pitchFamily="34" charset="0"/>
              </a:rPr>
              <a:t>FingerTec</a:t>
            </a:r>
            <a:r>
              <a:rPr lang="en-US" altLang="en-US" sz="1800" dirty="0">
                <a:latin typeface="Century Gothic" panose="020B0502020202020204" pitchFamily="34" charset="0"/>
                <a:ea typeface="Calibri" panose="020F0502020204030204" pitchFamily="34" charset="0"/>
                <a:cs typeface="Arial" panose="020B0604020202020204" pitchFamily="34" charset="0"/>
              </a:rPr>
              <a:t> Model – We recommend TCMS V3 to be used with the below models of time attendance products.</a:t>
            </a:r>
          </a:p>
          <a:p>
            <a:pPr marL="914400" lvl="1" indent="-457200"/>
            <a:r>
              <a:rPr lang="en-US" altLang="en-US" sz="1400" dirty="0">
                <a:latin typeface="Century Gothic" panose="020B0502020202020204" pitchFamily="34" charset="0"/>
                <a:cs typeface="Arial" panose="020B0604020202020204" pitchFamily="34" charset="0"/>
              </a:rPr>
              <a:t>TA300 </a:t>
            </a:r>
          </a:p>
          <a:p>
            <a:pPr marL="914400" lvl="1" indent="-457200"/>
            <a:r>
              <a:rPr lang="en-US" altLang="en-US" sz="1400" dirty="0">
                <a:latin typeface="Century Gothic" panose="020B0502020202020204" pitchFamily="34" charset="0"/>
                <a:cs typeface="Arial" panose="020B0604020202020204" pitchFamily="34" charset="0"/>
              </a:rPr>
              <a:t>TA500</a:t>
            </a:r>
          </a:p>
          <a:p>
            <a:pPr marL="914400" lvl="1" indent="-457200"/>
            <a:r>
              <a:rPr lang="en-US" altLang="en-US" sz="1400" dirty="0">
                <a:latin typeface="Century Gothic" panose="020B0502020202020204" pitchFamily="34" charset="0"/>
                <a:cs typeface="Arial" panose="020B0604020202020204" pitchFamily="34" charset="0"/>
              </a:rPr>
              <a:t>AC100C</a:t>
            </a:r>
          </a:p>
          <a:p>
            <a:pPr marL="914400" lvl="1" indent="-457200"/>
            <a:r>
              <a:rPr lang="en-US" altLang="en-US" sz="1400" dirty="0">
                <a:latin typeface="Century Gothic" panose="020B0502020202020204" pitchFamily="34" charset="0"/>
                <a:cs typeface="Arial" panose="020B0604020202020204" pitchFamily="34" charset="0"/>
              </a:rPr>
              <a:t>TA100C</a:t>
            </a:r>
          </a:p>
          <a:p>
            <a:pPr marL="914400" lvl="1" indent="-457200"/>
            <a:r>
              <a:rPr lang="en-US" altLang="en-US" sz="1400" dirty="0">
                <a:latin typeface="Century Gothic" panose="020B0502020202020204" pitchFamily="34" charset="0"/>
                <a:cs typeface="Arial" panose="020B0604020202020204" pitchFamily="34" charset="0"/>
              </a:rPr>
              <a:t>TA200 PLUS</a:t>
            </a:r>
          </a:p>
          <a:p>
            <a:pPr marL="914400" lvl="1" indent="-457200"/>
            <a:r>
              <a:rPr lang="en-US" altLang="en-US" sz="1400" dirty="0">
                <a:latin typeface="Century Gothic" panose="020B0502020202020204" pitchFamily="34" charset="0"/>
                <a:cs typeface="Arial" panose="020B0604020202020204" pitchFamily="34" charset="0"/>
              </a:rPr>
              <a:t>TimeLine 100</a:t>
            </a:r>
          </a:p>
          <a:p>
            <a:pPr marL="914400" lvl="1" indent="-457200"/>
            <a:r>
              <a:rPr lang="en-US" altLang="en-US" sz="1400" dirty="0">
                <a:latin typeface="Century Gothic" panose="020B0502020202020204" pitchFamily="34" charset="0"/>
                <a:cs typeface="Arial" panose="020B0604020202020204" pitchFamily="34" charset="0"/>
              </a:rPr>
              <a:t>Face ID 4 </a:t>
            </a:r>
          </a:p>
          <a:p>
            <a:pPr marL="0" indent="0">
              <a:buFont typeface="Arial" panose="020B0604020202020204" pitchFamily="34" charset="0"/>
              <a:buNone/>
            </a:pPr>
            <a:r>
              <a:rPr lang="en-US" altLang="en-US" sz="2000" dirty="0">
                <a:latin typeface="Century Gothic" panose="020B0502020202020204" pitchFamily="34" charset="0"/>
                <a:ea typeface="Calibri" panose="020F0502020204030204" pitchFamily="34" charset="0"/>
                <a:cs typeface="Arial" panose="020B0604020202020204" pitchFamily="34" charset="0"/>
              </a:rPr>
              <a:t>       </a:t>
            </a:r>
          </a:p>
          <a:p>
            <a:pPr marL="0" indent="0">
              <a:buFont typeface="Arial" panose="020B0604020202020204" pitchFamily="34" charset="0"/>
              <a:buNone/>
            </a:pPr>
            <a:r>
              <a:rPr lang="en-US" sz="1800" dirty="0">
                <a:latin typeface="Century Gothic" panose="020B0502020202020204" pitchFamily="34" charset="0"/>
                <a:ea typeface="Calibri" panose="020F0502020204030204" pitchFamily="34" charset="0"/>
                <a:cs typeface="Arial" panose="020B0604020202020204" pitchFamily="34" charset="0"/>
              </a:rPr>
              <a:t>2)   </a:t>
            </a:r>
            <a:r>
              <a:rPr lang="en-MY" sz="1800" dirty="0">
                <a:latin typeface="Century Gothic" panose="020B0502020202020204" pitchFamily="34" charset="0"/>
                <a:cs typeface="Arial" panose="020B0604020202020204" pitchFamily="34" charset="0"/>
              </a:rPr>
              <a:t>Get ready with the software installer </a:t>
            </a:r>
          </a:p>
          <a:p>
            <a:pPr marL="0" indent="0">
              <a:buFont typeface="Arial" panose="020B0604020202020204" pitchFamily="34" charset="0"/>
              <a:buNone/>
            </a:pPr>
            <a:r>
              <a:rPr lang="en-MY" sz="1800" dirty="0">
                <a:latin typeface="Century Gothic" panose="020B0502020202020204" pitchFamily="34" charset="0"/>
                <a:cs typeface="Arial" panose="020B0604020202020204" pitchFamily="34" charset="0"/>
              </a:rPr>
              <a:t>     The installer is available in the software CD packaged    </a:t>
            </a:r>
            <a:br>
              <a:rPr lang="en-MY" sz="1800" dirty="0">
                <a:latin typeface="Century Gothic" panose="020B0502020202020204" pitchFamily="34" charset="0"/>
                <a:cs typeface="Arial" panose="020B0604020202020204" pitchFamily="34" charset="0"/>
              </a:rPr>
            </a:br>
            <a:r>
              <a:rPr lang="en-MY" sz="1800" dirty="0">
                <a:latin typeface="Century Gothic" panose="020B0502020202020204" pitchFamily="34" charset="0"/>
                <a:cs typeface="Arial" panose="020B0604020202020204" pitchFamily="34" charset="0"/>
              </a:rPr>
              <a:t>     with the terminal or find it at the link below.</a:t>
            </a:r>
          </a:p>
          <a:p>
            <a:pPr marL="0" indent="0">
              <a:buFont typeface="Arial" panose="020B0604020202020204" pitchFamily="34" charset="0"/>
              <a:buNone/>
            </a:pPr>
            <a:r>
              <a:rPr lang="en-MY" sz="1800" dirty="0">
                <a:latin typeface="Century Gothic" panose="020B0502020202020204" pitchFamily="34" charset="0"/>
                <a:cs typeface="Arial" panose="020B0604020202020204" pitchFamily="34" charset="0"/>
              </a:rPr>
              <a:t>    </a:t>
            </a:r>
            <a:r>
              <a:rPr lang="en-MY" sz="1800" u="sng" dirty="0">
                <a:latin typeface="Century Gothic" panose="020B0502020202020204" pitchFamily="34" charset="0"/>
                <a:cs typeface="Arial" panose="020B0604020202020204" pitchFamily="34" charset="0"/>
                <a:hlinkClick r:id="rId3"/>
              </a:rPr>
              <a:t>http://www.fingertec.com/images/w_brochure/software-TCMSV3_e.html</a:t>
            </a:r>
            <a:endParaRPr lang="en-MY" sz="1800" dirty="0">
              <a:latin typeface="Century Gothic" panose="020B0502020202020204" pitchFamily="34" charset="0"/>
              <a:cs typeface="Arial" panose="020B0604020202020204" pitchFamily="34" charset="0"/>
            </a:endParaRPr>
          </a:p>
          <a:p>
            <a:pPr marL="0" indent="0">
              <a:buFont typeface="Arial" panose="020B0604020202020204" pitchFamily="34" charset="0"/>
              <a:buNone/>
            </a:pPr>
            <a:endParaRPr lang="en-MY" sz="2000" dirty="0"/>
          </a:p>
          <a:p>
            <a:pPr marL="0" indent="0">
              <a:buFont typeface="Arial" panose="020B0604020202020204" pitchFamily="34" charset="0"/>
              <a:buNone/>
            </a:pPr>
            <a:endParaRPr lang="en-MY" dirty="0"/>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1 - Familiarize with TCMS V3 and Its Simple Installation Process</a:t>
            </a:r>
            <a:endParaRPr lang="en-US" sz="1400" dirty="0">
              <a:solidFill>
                <a:schemeClr val="accent1">
                  <a:lumMod val="7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708016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3 - </a:t>
            </a:r>
            <a:r>
              <a:rPr lang="en-MY" sz="1400" dirty="0">
                <a:latin typeface="Avenir Light"/>
                <a:cs typeface="Avenir Light"/>
              </a:rPr>
              <a:t>Device Configuration and Settings Made Easy</a:t>
            </a:r>
          </a:p>
        </p:txBody>
      </p:sp>
      <p:sp>
        <p:nvSpPr>
          <p:cNvPr id="11" name="Content Placeholder 2"/>
          <p:cNvSpPr txBox="1">
            <a:spLocks/>
          </p:cNvSpPr>
          <p:nvPr/>
        </p:nvSpPr>
        <p:spPr>
          <a:xfrm>
            <a:off x="506367" y="598259"/>
            <a:ext cx="11480199" cy="2532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MY" sz="1400" dirty="0">
                <a:latin typeface="Century Gothic" panose="020B0502020202020204" pitchFamily="34" charset="0"/>
                <a:cs typeface="Avenir Light"/>
              </a:rPr>
              <a:t>Now your are ready to connect your devices to TCMS V3. TCP/IP connection is recommended because it is stable. RS232 and RS485 are also </a:t>
            </a:r>
            <a:r>
              <a:rPr lang="en-US" sz="1400" dirty="0">
                <a:latin typeface="Century Gothic" panose="020B0502020202020204" pitchFamily="34" charset="0"/>
                <a:cs typeface="Avenir Light"/>
              </a:rPr>
              <a:t>available as options</a:t>
            </a:r>
            <a:r>
              <a:rPr lang="en-MY" sz="1400" dirty="0">
                <a:latin typeface="Century Gothic" panose="020B0502020202020204" pitchFamily="34" charset="0"/>
                <a:cs typeface="Avenir Light"/>
              </a:rPr>
              <a:t>.</a:t>
            </a:r>
          </a:p>
          <a:p>
            <a:pPr marL="0" indent="0">
              <a:lnSpc>
                <a:spcPct val="100000"/>
              </a:lnSpc>
              <a:buFont typeface="Arial" panose="020B0604020202020204" pitchFamily="34" charset="0"/>
              <a:buNone/>
            </a:pPr>
            <a:r>
              <a:rPr lang="en-MY" sz="1400" dirty="0">
                <a:latin typeface="Century Gothic" panose="020B0502020202020204" pitchFamily="34" charset="0"/>
                <a:cs typeface="Avenir Light"/>
              </a:rPr>
              <a:t>There are 2 ways to add devices into TCMS V3:</a:t>
            </a:r>
          </a:p>
          <a:p>
            <a:pPr marL="0" indent="0">
              <a:lnSpc>
                <a:spcPct val="100000"/>
              </a:lnSpc>
              <a:buFont typeface="Arial" panose="020B0604020202020204" pitchFamily="34" charset="0"/>
              <a:buNone/>
            </a:pPr>
            <a:r>
              <a:rPr lang="en-MY" sz="1400" b="1" dirty="0">
                <a:solidFill>
                  <a:schemeClr val="bg2">
                    <a:lumMod val="25000"/>
                  </a:schemeClr>
                </a:solidFill>
                <a:latin typeface="Century Gothic" panose="020B0502020202020204" pitchFamily="34" charset="0"/>
                <a:cs typeface="Avenir Light"/>
              </a:rPr>
              <a:t>1. Through Add Device Window</a:t>
            </a:r>
          </a:p>
          <a:p>
            <a:pPr marL="0" indent="0">
              <a:lnSpc>
                <a:spcPct val="100000"/>
              </a:lnSpc>
              <a:buFont typeface="Arial" panose="020B0604020202020204" pitchFamily="34" charset="0"/>
              <a:buNone/>
            </a:pPr>
            <a:r>
              <a:rPr lang="en-MY" sz="1200" b="1" i="1" dirty="0">
                <a:solidFill>
                  <a:srgbClr val="FF0000"/>
                </a:solidFill>
                <a:latin typeface="Century Gothic" panose="020B0502020202020204" pitchFamily="34" charset="0"/>
                <a:cs typeface="Avenir Light"/>
              </a:rPr>
              <a:t>Caution: </a:t>
            </a:r>
            <a:r>
              <a:rPr lang="en-MY" sz="1200" i="1" dirty="0">
                <a:solidFill>
                  <a:srgbClr val="FF0000"/>
                </a:solidFill>
                <a:latin typeface="Century Gothic" panose="020B0502020202020204" pitchFamily="34" charset="0"/>
                <a:cs typeface="Avenir Light"/>
              </a:rPr>
              <a:t>You need to have the details of the device such as IP address and device name before you choose for this method.</a:t>
            </a:r>
            <a:endParaRPr lang="en-MY" sz="1200" dirty="0">
              <a:solidFill>
                <a:srgbClr val="FF0000"/>
              </a:solidFill>
              <a:latin typeface="Century Gothic" panose="020B0502020202020204" pitchFamily="34" charset="0"/>
              <a:cs typeface="Avenir Light"/>
            </a:endParaRPr>
          </a:p>
          <a:p>
            <a:pPr marL="0" indent="0">
              <a:lnSpc>
                <a:spcPct val="100000"/>
              </a:lnSpc>
              <a:buFont typeface="Arial" panose="020B0604020202020204" pitchFamily="34" charset="0"/>
              <a:buNone/>
            </a:pPr>
            <a:r>
              <a:rPr lang="en-MY" sz="1400" b="1" i="1" dirty="0">
                <a:latin typeface="Century Gothic" panose="020B0502020202020204" pitchFamily="34" charset="0"/>
                <a:cs typeface="Avenir Light"/>
              </a:rPr>
              <a:t>Devices &gt; Add device</a:t>
            </a:r>
            <a:br>
              <a:rPr lang="en-MY" sz="1400" b="1" dirty="0">
                <a:latin typeface="Century Gothic" panose="020B0502020202020204" pitchFamily="34" charset="0"/>
                <a:cs typeface="Avenir Light"/>
              </a:rPr>
            </a:br>
            <a:r>
              <a:rPr lang="en-MY" sz="1400" dirty="0">
                <a:latin typeface="Century Gothic" panose="020B0502020202020204" pitchFamily="34" charset="0"/>
                <a:cs typeface="Avenir Light"/>
              </a:rPr>
              <a:t>Default IP address for all terminals is 192.168.1.201.</a:t>
            </a:r>
          </a:p>
          <a:p>
            <a:pPr marL="0" indent="0">
              <a:lnSpc>
                <a:spcPct val="100000"/>
              </a:lnSpc>
              <a:buFont typeface="Arial" panose="020B0604020202020204" pitchFamily="34" charset="0"/>
              <a:buNone/>
            </a:pPr>
            <a:r>
              <a:rPr lang="en-MY" sz="1400" dirty="0">
                <a:latin typeface="Century Gothic" panose="020B0502020202020204" pitchFamily="34" charset="0"/>
                <a:cs typeface="Avenir Light"/>
              </a:rPr>
              <a:t>Click </a:t>
            </a:r>
            <a:r>
              <a:rPr lang="en-MY" sz="1400" dirty="0">
                <a:solidFill>
                  <a:srgbClr val="800000"/>
                </a:solidFill>
                <a:latin typeface="Century Gothic" panose="020B0502020202020204" pitchFamily="34" charset="0"/>
                <a:cs typeface="Avenir Light"/>
              </a:rPr>
              <a:t>Add and Continue </a:t>
            </a:r>
            <a:r>
              <a:rPr lang="en-MY" sz="1400" dirty="0">
                <a:latin typeface="Century Gothic" panose="020B0502020202020204" pitchFamily="34" charset="0"/>
                <a:cs typeface="Avenir Light"/>
              </a:rPr>
              <a:t>if you want to add  more devices. If there's only one device to add, click </a:t>
            </a:r>
            <a:r>
              <a:rPr lang="en-MY" sz="1400" dirty="0">
                <a:solidFill>
                  <a:srgbClr val="0070C0"/>
                </a:solidFill>
                <a:latin typeface="Century Gothic" panose="020B0502020202020204" pitchFamily="34" charset="0"/>
                <a:cs typeface="Avenir Light"/>
              </a:rPr>
              <a:t>Add</a:t>
            </a:r>
            <a:r>
              <a:rPr lang="en-MY" sz="1400" dirty="0">
                <a:latin typeface="Century Gothic" panose="020B0502020202020204" pitchFamily="34" charset="0"/>
                <a:cs typeface="Avenir Light"/>
              </a:rPr>
              <a:t> to proceed.</a:t>
            </a:r>
          </a:p>
          <a:p>
            <a:pPr marL="0" indent="0">
              <a:buFont typeface="Arial" panose="020B0604020202020204" pitchFamily="34" charset="0"/>
              <a:buNone/>
            </a:pPr>
            <a:endParaRPr lang="en-MY" sz="2400" dirty="0">
              <a:latin typeface="Avenir Light"/>
              <a:cs typeface="Avenir Light"/>
            </a:endParaRPr>
          </a:p>
        </p:txBody>
      </p:sp>
      <p:sp>
        <p:nvSpPr>
          <p:cNvPr id="12" name="TextBox 11"/>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ADDING DEVICES INTO TCMS V3</a:t>
            </a:r>
          </a:p>
        </p:txBody>
      </p:sp>
      <p:pic>
        <p:nvPicPr>
          <p:cNvPr id="13" name="Picture 12"/>
          <p:cNvPicPr>
            <a:picLocks noChangeAspect="1"/>
          </p:cNvPicPr>
          <p:nvPr/>
        </p:nvPicPr>
        <p:blipFill>
          <a:blip r:embed="rId3"/>
          <a:stretch>
            <a:fillRect/>
          </a:stretch>
        </p:blipFill>
        <p:spPr>
          <a:xfrm>
            <a:off x="3687241" y="3113841"/>
            <a:ext cx="4330287" cy="2885860"/>
          </a:xfrm>
          <a:prstGeom prst="rect">
            <a:avLst/>
          </a:prstGeom>
          <a:ln>
            <a:solidFill>
              <a:schemeClr val="tx1"/>
            </a:solidFill>
          </a:ln>
        </p:spPr>
      </p:pic>
    </p:spTree>
    <p:extLst>
      <p:ext uri="{BB962C8B-B14F-4D97-AF65-F5344CB8AC3E}">
        <p14:creationId xmlns:p14="http://schemas.microsoft.com/office/powerpoint/2010/main" val="2354510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3 - </a:t>
            </a:r>
            <a:r>
              <a:rPr lang="en-MY" sz="1400" dirty="0">
                <a:latin typeface="Avenir Light"/>
                <a:cs typeface="Avenir Light"/>
              </a:rPr>
              <a:t>Device Configuration and Settings Made Easy</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lumMod val="60000"/>
                    <a:lumOff val="40000"/>
                  </a:schemeClr>
                </a:solidFill>
                <a:latin typeface="Century Gothic" panose="020B0502020202020204" pitchFamily="34" charset="0"/>
                <a:cs typeface="Avenir Light"/>
              </a:rPr>
              <a:t>ADDING DEVICES INTO TCMS V3</a:t>
            </a:r>
          </a:p>
        </p:txBody>
      </p:sp>
      <p:sp>
        <p:nvSpPr>
          <p:cNvPr id="9" name="Content Placeholder 2"/>
          <p:cNvSpPr txBox="1">
            <a:spLocks/>
          </p:cNvSpPr>
          <p:nvPr/>
        </p:nvSpPr>
        <p:spPr>
          <a:xfrm>
            <a:off x="431063" y="702354"/>
            <a:ext cx="11102734" cy="1857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1400" b="1" dirty="0">
                <a:solidFill>
                  <a:schemeClr val="bg2">
                    <a:lumMod val="25000"/>
                  </a:schemeClr>
                </a:solidFill>
                <a:latin typeface="Avenir Light"/>
                <a:cs typeface="Avenir Light"/>
              </a:rPr>
              <a:t>2. Through Scanning of Device</a:t>
            </a:r>
          </a:p>
          <a:p>
            <a:pPr marL="0" indent="0">
              <a:buFont typeface="Arial" panose="020B0604020202020204" pitchFamily="34" charset="0"/>
              <a:buNone/>
            </a:pPr>
            <a:r>
              <a:rPr lang="en-MY" sz="1200" b="1" i="1" dirty="0">
                <a:solidFill>
                  <a:srgbClr val="FF0000"/>
                </a:solidFill>
                <a:latin typeface="Avenir Light"/>
                <a:cs typeface="Avenir Light"/>
              </a:rPr>
              <a:t>Caution: </a:t>
            </a:r>
            <a:r>
              <a:rPr lang="en-MY" sz="1200" i="1" dirty="0">
                <a:solidFill>
                  <a:srgbClr val="FF0000"/>
                </a:solidFill>
                <a:latin typeface="Avenir Light"/>
                <a:cs typeface="Avenir Light"/>
              </a:rPr>
              <a:t>If you are not sure of the information required from the device, use Scan Device method instead. </a:t>
            </a:r>
          </a:p>
          <a:p>
            <a:pPr marL="0" indent="0">
              <a:buFont typeface="Arial" panose="020B0604020202020204" pitchFamily="34" charset="0"/>
              <a:buNone/>
            </a:pPr>
            <a:r>
              <a:rPr lang="en-MY" sz="1400" b="1" i="1" dirty="0">
                <a:solidFill>
                  <a:schemeClr val="bg2">
                    <a:lumMod val="25000"/>
                  </a:schemeClr>
                </a:solidFill>
                <a:latin typeface="Avenir Light"/>
                <a:cs typeface="Avenir Light"/>
              </a:rPr>
              <a:t>Devices &gt; Scan Device &gt; Scan</a:t>
            </a:r>
          </a:p>
          <a:p>
            <a:pPr marL="0" indent="0">
              <a:buFont typeface="Arial" panose="020B0604020202020204" pitchFamily="34" charset="0"/>
              <a:buNone/>
            </a:pPr>
            <a:r>
              <a:rPr lang="en-MY" sz="1400" dirty="0">
                <a:latin typeface="Avenir Light"/>
                <a:cs typeface="Avenir Light"/>
              </a:rPr>
              <a:t>IP address range can be set to simplify search for devices. The bigger the range, the </a:t>
            </a:r>
            <a:r>
              <a:rPr lang="en-MY" sz="1400" dirty="0" err="1">
                <a:latin typeface="Avenir Light"/>
                <a:cs typeface="Avenir Light"/>
              </a:rPr>
              <a:t>longeR</a:t>
            </a:r>
            <a:r>
              <a:rPr lang="en-MY" sz="1400" dirty="0">
                <a:latin typeface="Avenir Light"/>
                <a:cs typeface="Avenir Light"/>
              </a:rPr>
              <a:t> it’ll take to scan for devices.</a:t>
            </a:r>
          </a:p>
          <a:p>
            <a:pPr marL="0" indent="0">
              <a:buFont typeface="Arial" panose="020B0604020202020204" pitchFamily="34" charset="0"/>
              <a:buNone/>
            </a:pPr>
            <a:r>
              <a:rPr lang="en-MY" sz="1400" dirty="0">
                <a:latin typeface="Avenir Light"/>
                <a:cs typeface="Avenir Light"/>
              </a:rPr>
              <a:t>Devices found will be displayed onscreen. Choose your devices and click the </a:t>
            </a:r>
            <a:r>
              <a:rPr lang="en-MY" sz="1400" dirty="0">
                <a:solidFill>
                  <a:srgbClr val="0070C0"/>
                </a:solidFill>
                <a:latin typeface="Avenir Light"/>
                <a:cs typeface="Avenir Light"/>
              </a:rPr>
              <a:t>Add Selected Device </a:t>
            </a:r>
            <a:r>
              <a:rPr lang="en-MY" sz="1400" dirty="0">
                <a:latin typeface="Avenir Light"/>
                <a:cs typeface="Avenir Light"/>
              </a:rPr>
              <a:t>to add them into the Device Tab.</a:t>
            </a:r>
          </a:p>
        </p:txBody>
      </p:sp>
      <p:pic>
        <p:nvPicPr>
          <p:cNvPr id="10" name="Picture 9"/>
          <p:cNvPicPr>
            <a:picLocks noChangeAspect="1"/>
          </p:cNvPicPr>
          <p:nvPr/>
        </p:nvPicPr>
        <p:blipFill>
          <a:blip r:embed="rId3"/>
          <a:stretch>
            <a:fillRect/>
          </a:stretch>
        </p:blipFill>
        <p:spPr>
          <a:xfrm>
            <a:off x="3120895" y="2343345"/>
            <a:ext cx="5723069" cy="3579618"/>
          </a:xfrm>
          <a:prstGeom prst="rect">
            <a:avLst/>
          </a:prstGeom>
          <a:ln>
            <a:solidFill>
              <a:schemeClr val="tx1"/>
            </a:solidFill>
          </a:ln>
        </p:spPr>
      </p:pic>
    </p:spTree>
    <p:extLst>
      <p:ext uri="{BB962C8B-B14F-4D97-AF65-F5344CB8AC3E}">
        <p14:creationId xmlns:p14="http://schemas.microsoft.com/office/powerpoint/2010/main" val="4103760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3 - </a:t>
            </a:r>
            <a:r>
              <a:rPr lang="en-MY" sz="1400" dirty="0">
                <a:latin typeface="Avenir Light"/>
                <a:cs typeface="Avenir Light"/>
              </a:rPr>
              <a:t>Device Configuration and Settings Made Easy</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ACTIVATING YOUR DEVICES</a:t>
            </a:r>
          </a:p>
        </p:txBody>
      </p:sp>
      <p:sp>
        <p:nvSpPr>
          <p:cNvPr id="10" name="Content Placeholder 2"/>
          <p:cNvSpPr txBox="1">
            <a:spLocks/>
          </p:cNvSpPr>
          <p:nvPr/>
        </p:nvSpPr>
        <p:spPr>
          <a:xfrm>
            <a:off x="431063" y="598260"/>
            <a:ext cx="10515600" cy="16488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1400" dirty="0">
                <a:latin typeface="Century Gothic" panose="020B0502020202020204" pitchFamily="34" charset="0"/>
                <a:cs typeface="Avenir Light"/>
              </a:rPr>
              <a:t>When a device is added into TCMS V3, it needs to be activated before you can proceed with any other settings or configurations. </a:t>
            </a:r>
          </a:p>
          <a:p>
            <a:pPr marL="0" indent="0">
              <a:buFont typeface="Arial" panose="020B0604020202020204" pitchFamily="34" charset="0"/>
              <a:buNone/>
            </a:pPr>
            <a:r>
              <a:rPr lang="en-MY" sz="1400" dirty="0">
                <a:latin typeface="Century Gothic" panose="020B0502020202020204" pitchFamily="34" charset="0"/>
                <a:cs typeface="Avenir Light"/>
              </a:rPr>
              <a:t>This is how you do it: </a:t>
            </a:r>
            <a:r>
              <a:rPr lang="en-MY" sz="1400" b="1" i="1" dirty="0">
                <a:solidFill>
                  <a:schemeClr val="bg2">
                    <a:lumMod val="25000"/>
                  </a:schemeClr>
                </a:solidFill>
                <a:latin typeface="Century Gothic" panose="020B0502020202020204" pitchFamily="34" charset="0"/>
                <a:cs typeface="Avenir Light"/>
              </a:rPr>
              <a:t>Devices &gt; Activate Device &gt; Device Activation &gt; Online &gt; Activate </a:t>
            </a:r>
          </a:p>
          <a:p>
            <a:pPr marL="0" indent="0">
              <a:buFont typeface="Arial" panose="020B0604020202020204" pitchFamily="34" charset="0"/>
              <a:buNone/>
            </a:pPr>
            <a:r>
              <a:rPr lang="en-MY" sz="1400" dirty="0">
                <a:latin typeface="Century Gothic" panose="020B0502020202020204" pitchFamily="34" charset="0"/>
                <a:cs typeface="Avenir Light"/>
              </a:rPr>
              <a:t>You’ll receive a successful message once the device is activated.</a:t>
            </a:r>
          </a:p>
          <a:p>
            <a:pPr marL="0" indent="0">
              <a:buFont typeface="Arial" panose="020B0604020202020204" pitchFamily="34" charset="0"/>
              <a:buNone/>
            </a:pPr>
            <a:r>
              <a:rPr lang="en-US" sz="1200" b="1" i="1" dirty="0">
                <a:solidFill>
                  <a:srgbClr val="FF0000"/>
                </a:solidFill>
                <a:latin typeface="Century Gothic" panose="020B0502020202020204" pitchFamily="34" charset="0"/>
                <a:cs typeface="Avenir Light"/>
              </a:rPr>
              <a:t>Note</a:t>
            </a:r>
            <a:r>
              <a:rPr lang="en-US" sz="1200" i="1" dirty="0">
                <a:solidFill>
                  <a:srgbClr val="FF0000"/>
                </a:solidFill>
                <a:latin typeface="Century Gothic" panose="020B0502020202020204" pitchFamily="34" charset="0"/>
                <a:cs typeface="Avenir Light"/>
              </a:rPr>
              <a:t>: </a:t>
            </a:r>
            <a:r>
              <a:rPr lang="en-US" sz="1200" dirty="0">
                <a:solidFill>
                  <a:srgbClr val="FF0000"/>
                </a:solidFill>
                <a:latin typeface="Century Gothic" panose="020B0502020202020204" pitchFamily="34" charset="0"/>
                <a:cs typeface="Avenir Light"/>
              </a:rPr>
              <a:t>If the Internet connection is not available, choose offline activation and proceed to the link below to retrieve the product key. If you want to proceed with online activation, please find your Internet connection. </a:t>
            </a:r>
          </a:p>
        </p:txBody>
      </p:sp>
      <p:pic>
        <p:nvPicPr>
          <p:cNvPr id="11" name="Picture 10"/>
          <p:cNvPicPr>
            <a:picLocks noChangeAspect="1"/>
          </p:cNvPicPr>
          <p:nvPr/>
        </p:nvPicPr>
        <p:blipFill>
          <a:blip r:embed="rId4"/>
          <a:stretch>
            <a:fillRect/>
          </a:stretch>
        </p:blipFill>
        <p:spPr>
          <a:xfrm>
            <a:off x="3919091" y="2223844"/>
            <a:ext cx="3539544" cy="3519714"/>
          </a:xfrm>
          <a:prstGeom prst="rect">
            <a:avLst/>
          </a:prstGeom>
          <a:ln>
            <a:solidFill>
              <a:schemeClr val="tx1"/>
            </a:solidFill>
          </a:ln>
        </p:spPr>
      </p:pic>
      <p:sp>
        <p:nvSpPr>
          <p:cNvPr id="2" name="TextBox 1"/>
          <p:cNvSpPr txBox="1"/>
          <p:nvPr/>
        </p:nvSpPr>
        <p:spPr>
          <a:xfrm>
            <a:off x="3515030" y="5758198"/>
            <a:ext cx="4316537" cy="584775"/>
          </a:xfrm>
          <a:prstGeom prst="rect">
            <a:avLst/>
          </a:prstGeom>
          <a:noFill/>
        </p:spPr>
        <p:txBody>
          <a:bodyPr wrap="square" rtlCol="0">
            <a:spAutoFit/>
          </a:bodyPr>
          <a:lstStyle/>
          <a:p>
            <a:r>
              <a:rPr lang="en-MY" sz="1400" u="sng" dirty="0">
                <a:latin typeface="Century Gothic" panose="020B0502020202020204" pitchFamily="34" charset="0"/>
                <a:cs typeface="Avenir Light"/>
                <a:hlinkClick r:id="rId2"/>
              </a:rPr>
              <a:t>http://user.fingertec.com/retrieve_key_user.php</a:t>
            </a:r>
            <a:endParaRPr lang="en-MY" sz="1400" dirty="0">
              <a:latin typeface="Century Gothic" panose="020B0502020202020204" pitchFamily="34" charset="0"/>
              <a:cs typeface="Avenir Light"/>
            </a:endParaRPr>
          </a:p>
          <a:p>
            <a:endParaRPr lang="en-US" dirty="0"/>
          </a:p>
        </p:txBody>
      </p:sp>
    </p:spTree>
    <p:extLst>
      <p:ext uri="{BB962C8B-B14F-4D97-AF65-F5344CB8AC3E}">
        <p14:creationId xmlns:p14="http://schemas.microsoft.com/office/powerpoint/2010/main" val="716863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3 - </a:t>
            </a:r>
            <a:r>
              <a:rPr lang="en-MY" sz="1400" dirty="0">
                <a:latin typeface="Avenir Light"/>
                <a:cs typeface="Avenir Light"/>
              </a:rPr>
              <a:t>Device Configuration and Settings Made Easy</a:t>
            </a:r>
          </a:p>
        </p:txBody>
      </p:sp>
      <p:sp>
        <p:nvSpPr>
          <p:cNvPr id="6" name="Content Placeholder 2"/>
          <p:cNvSpPr txBox="1">
            <a:spLocks/>
          </p:cNvSpPr>
          <p:nvPr/>
        </p:nvSpPr>
        <p:spPr>
          <a:xfrm>
            <a:off x="311074" y="181068"/>
            <a:ext cx="11586883" cy="202064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1400" dirty="0" err="1">
                <a:solidFill>
                  <a:srgbClr val="000000"/>
                </a:solidFill>
                <a:latin typeface="Century Gothic" panose="020B0502020202020204" pitchFamily="34" charset="0"/>
                <a:cs typeface="Avenir Light"/>
              </a:rPr>
              <a:t>Incase</a:t>
            </a:r>
            <a:r>
              <a:rPr lang="en-MY" sz="1400" dirty="0">
                <a:solidFill>
                  <a:srgbClr val="000000"/>
                </a:solidFill>
                <a:latin typeface="Century Gothic" panose="020B0502020202020204" pitchFamily="34" charset="0"/>
                <a:cs typeface="Avenir Light"/>
              </a:rPr>
              <a:t> if activation failed, you need to check on a few things:</a:t>
            </a:r>
            <a:endParaRPr lang="en-MY" sz="1400" dirty="0">
              <a:latin typeface="Century Gothic" panose="020B0502020202020204" pitchFamily="34" charset="0"/>
              <a:cs typeface="Avenir Light"/>
            </a:endParaRPr>
          </a:p>
          <a:p>
            <a:r>
              <a:rPr lang="en-MY" sz="1400" dirty="0">
                <a:latin typeface="Century Gothic" panose="020B0502020202020204" pitchFamily="34" charset="0"/>
                <a:cs typeface="Avenir Light"/>
              </a:rPr>
              <a:t>Have you entered the correct serial number? </a:t>
            </a:r>
          </a:p>
          <a:p>
            <a:pPr lvl="1"/>
            <a:r>
              <a:rPr lang="en-MY" sz="1400" dirty="0">
                <a:solidFill>
                  <a:srgbClr val="3366FF"/>
                </a:solidFill>
                <a:latin typeface="Century Gothic" panose="020B0502020202020204" pitchFamily="34" charset="0"/>
                <a:cs typeface="Avenir Light"/>
              </a:rPr>
              <a:t>Serial number ties with the activation code so if you get it </a:t>
            </a:r>
            <a:r>
              <a:rPr lang="en-MY" sz="1400" dirty="0" err="1">
                <a:solidFill>
                  <a:srgbClr val="3366FF"/>
                </a:solidFill>
                <a:latin typeface="Century Gothic" panose="020B0502020202020204" pitchFamily="34" charset="0"/>
                <a:cs typeface="Avenir Light"/>
              </a:rPr>
              <a:t>wrong,the</a:t>
            </a:r>
            <a:r>
              <a:rPr lang="en-MY" sz="1400" dirty="0">
                <a:solidFill>
                  <a:srgbClr val="3366FF"/>
                </a:solidFill>
                <a:latin typeface="Century Gothic" panose="020B0502020202020204" pitchFamily="34" charset="0"/>
                <a:cs typeface="Avenir Light"/>
              </a:rPr>
              <a:t> activation code would not match. </a:t>
            </a:r>
          </a:p>
          <a:p>
            <a:r>
              <a:rPr lang="en-MY" sz="1400" dirty="0">
                <a:latin typeface="Century Gothic" panose="020B0502020202020204" pitchFamily="34" charset="0"/>
                <a:cs typeface="Avenir Light"/>
              </a:rPr>
              <a:t>The model name that appears in the Activate Device window is it the same as the model of your respective terminal?</a:t>
            </a:r>
          </a:p>
          <a:p>
            <a:pPr lvl="1"/>
            <a:r>
              <a:rPr lang="en-MY" sz="1400" dirty="0">
                <a:solidFill>
                  <a:srgbClr val="3366FF"/>
                </a:solidFill>
                <a:latin typeface="Century Gothic" panose="020B0502020202020204" pitchFamily="34" charset="0"/>
                <a:cs typeface="Avenir Light"/>
              </a:rPr>
              <a:t>The serial number is indicative of the device name. If you got the serial number right but the device name wrong, the activation would return error. </a:t>
            </a:r>
          </a:p>
          <a:p>
            <a:r>
              <a:rPr lang="en-MY" sz="1400" dirty="0">
                <a:latin typeface="Century Gothic" panose="020B0502020202020204" pitchFamily="34" charset="0"/>
                <a:cs typeface="Avenir Light"/>
              </a:rPr>
              <a:t>Do you have Internet connection and is the TCP/IP connection is stable?</a:t>
            </a:r>
          </a:p>
          <a:p>
            <a:pPr lvl="1"/>
            <a:r>
              <a:rPr lang="en-MY" sz="1400" dirty="0">
                <a:solidFill>
                  <a:srgbClr val="3366FF"/>
                </a:solidFill>
                <a:latin typeface="Century Gothic" panose="020B0502020202020204" pitchFamily="34" charset="0"/>
                <a:cs typeface="Avenir Light"/>
              </a:rPr>
              <a:t>Make sure the Internet is on and if you don’t have it, go for offline activation. </a:t>
            </a:r>
          </a:p>
          <a:p>
            <a:pPr lvl="1"/>
            <a:endParaRPr lang="en-US" sz="1400" dirty="0">
              <a:latin typeface="Century Gothic" panose="020B0502020202020204" pitchFamily="34" charset="0"/>
              <a:cs typeface="Avenir Light"/>
            </a:endParaRPr>
          </a:p>
          <a:p>
            <a:pPr lvl="1"/>
            <a:endParaRPr lang="en-US" sz="1400" dirty="0">
              <a:latin typeface="Century Gothic" panose="020B0502020202020204" pitchFamily="34" charset="0"/>
              <a:cs typeface="Avenir Light"/>
            </a:endParaRPr>
          </a:p>
          <a:p>
            <a:pPr lvl="1"/>
            <a:endParaRPr lang="en-US" sz="1400" dirty="0">
              <a:latin typeface="Century Gothic" panose="020B0502020202020204" pitchFamily="34" charset="0"/>
              <a:cs typeface="Avenir Light"/>
            </a:endParaRPr>
          </a:p>
          <a:p>
            <a:pPr marL="457200" lvl="1" indent="0">
              <a:buFont typeface="Arial" panose="020B0604020202020204" pitchFamily="34" charset="0"/>
              <a:buNone/>
            </a:pPr>
            <a:endParaRPr lang="en-US" sz="1400" dirty="0">
              <a:latin typeface="Century Gothic" panose="020B0502020202020204" pitchFamily="34" charset="0"/>
              <a:cs typeface="Avenir Light"/>
            </a:endParaRPr>
          </a:p>
          <a:p>
            <a:pPr marL="457200" lvl="1" indent="0">
              <a:buFont typeface="Arial" panose="020B0604020202020204" pitchFamily="34" charset="0"/>
              <a:buNone/>
            </a:pPr>
            <a:endParaRPr lang="en-US" sz="1400" dirty="0">
              <a:latin typeface="Century Gothic" panose="020B0502020202020204" pitchFamily="34" charset="0"/>
              <a:cs typeface="Avenir Light"/>
            </a:endParaRPr>
          </a:p>
          <a:p>
            <a:pPr marL="457200" lvl="1" indent="0">
              <a:buFont typeface="Arial" panose="020B0604020202020204" pitchFamily="34" charset="0"/>
              <a:buNone/>
            </a:pPr>
            <a:endParaRPr lang="en-US" sz="1400" dirty="0">
              <a:latin typeface="Century Gothic" panose="020B0502020202020204" pitchFamily="34" charset="0"/>
              <a:cs typeface="Avenir Light"/>
            </a:endParaRPr>
          </a:p>
          <a:p>
            <a:pPr marL="457200" lvl="1" indent="0">
              <a:buFont typeface="Arial" panose="020B0604020202020204" pitchFamily="34" charset="0"/>
              <a:buNone/>
            </a:pPr>
            <a:endParaRPr lang="en-US" sz="1400" dirty="0">
              <a:latin typeface="Century Gothic" panose="020B0502020202020204" pitchFamily="34" charset="0"/>
              <a:cs typeface="Avenir Light"/>
            </a:endParaRPr>
          </a:p>
          <a:p>
            <a:pPr marL="457200" lvl="1" indent="0">
              <a:buFont typeface="Arial" panose="020B0604020202020204" pitchFamily="34" charset="0"/>
              <a:buNone/>
            </a:pPr>
            <a:endParaRPr lang="en-US" sz="1400" dirty="0">
              <a:latin typeface="Century Gothic" panose="020B0502020202020204" pitchFamily="34" charset="0"/>
              <a:cs typeface="Avenir Light"/>
            </a:endParaRPr>
          </a:p>
          <a:p>
            <a:pPr marL="457200" lvl="1" indent="0">
              <a:buFont typeface="Arial" panose="020B0604020202020204" pitchFamily="34" charset="0"/>
              <a:buNone/>
            </a:pPr>
            <a:endParaRPr lang="en-US" sz="1400" dirty="0">
              <a:latin typeface="Century Gothic" panose="020B0502020202020204" pitchFamily="34" charset="0"/>
              <a:cs typeface="Avenir Light"/>
            </a:endParaRPr>
          </a:p>
          <a:p>
            <a:pPr marL="457200" lvl="1" indent="0">
              <a:buFont typeface="Arial" panose="020B0604020202020204" pitchFamily="34" charset="0"/>
              <a:buNone/>
            </a:pPr>
            <a:endParaRPr lang="en-US" sz="1400" dirty="0">
              <a:latin typeface="Century Gothic" panose="020B0502020202020204" pitchFamily="34" charset="0"/>
              <a:cs typeface="Avenir Light"/>
            </a:endParaRPr>
          </a:p>
          <a:p>
            <a:pPr marL="457200" lvl="1" indent="0">
              <a:buFont typeface="Arial" panose="020B0604020202020204" pitchFamily="34" charset="0"/>
              <a:buNone/>
            </a:pPr>
            <a:endParaRPr lang="en-US" sz="1200" dirty="0">
              <a:latin typeface="Century Gothic" panose="020B0502020202020204" pitchFamily="34" charset="0"/>
              <a:cs typeface="Avenir Light"/>
            </a:endParaRPr>
          </a:p>
          <a:p>
            <a:pPr marL="457200" lvl="1" indent="0">
              <a:buFont typeface="Arial" panose="020B0604020202020204" pitchFamily="34" charset="0"/>
              <a:buNone/>
            </a:pPr>
            <a:endParaRPr lang="en-US" sz="1200" dirty="0">
              <a:latin typeface="Century Gothic" panose="020B0502020202020204" pitchFamily="34" charset="0"/>
              <a:cs typeface="Avenir Light"/>
            </a:endParaRPr>
          </a:p>
          <a:p>
            <a:pPr marL="457200" lvl="1" indent="0">
              <a:buFont typeface="Arial" panose="020B0604020202020204" pitchFamily="34" charset="0"/>
              <a:buNone/>
            </a:pPr>
            <a:endParaRPr lang="en-US" sz="2000" dirty="0"/>
          </a:p>
        </p:txBody>
      </p:sp>
      <p:pic>
        <p:nvPicPr>
          <p:cNvPr id="9" name="Picture 8"/>
          <p:cNvPicPr>
            <a:picLocks noChangeAspect="1"/>
          </p:cNvPicPr>
          <p:nvPr/>
        </p:nvPicPr>
        <p:blipFill>
          <a:blip r:embed="rId3"/>
          <a:stretch>
            <a:fillRect/>
          </a:stretch>
        </p:blipFill>
        <p:spPr>
          <a:xfrm>
            <a:off x="3805281" y="2246539"/>
            <a:ext cx="3732921" cy="3227309"/>
          </a:xfrm>
          <a:prstGeom prst="rect">
            <a:avLst/>
          </a:prstGeom>
          <a:ln>
            <a:solidFill>
              <a:schemeClr val="tx1"/>
            </a:solidFill>
          </a:ln>
        </p:spPr>
      </p:pic>
      <p:sp>
        <p:nvSpPr>
          <p:cNvPr id="2" name="TextBox 1"/>
          <p:cNvSpPr txBox="1"/>
          <p:nvPr/>
        </p:nvSpPr>
        <p:spPr>
          <a:xfrm>
            <a:off x="311074" y="5553631"/>
            <a:ext cx="11405396" cy="738664"/>
          </a:xfrm>
          <a:prstGeom prst="rect">
            <a:avLst/>
          </a:prstGeom>
          <a:noFill/>
        </p:spPr>
        <p:txBody>
          <a:bodyPr wrap="square" rtlCol="0">
            <a:spAutoFit/>
          </a:bodyPr>
          <a:lstStyle/>
          <a:p>
            <a:r>
              <a:rPr lang="en-MY" sz="1200" b="1" i="1" dirty="0">
                <a:solidFill>
                  <a:srgbClr val="FF0000"/>
                </a:solidFill>
                <a:latin typeface="Century Gothic" panose="020B0502020202020204" pitchFamily="34" charset="0"/>
                <a:cs typeface="Avenir Light"/>
              </a:rPr>
              <a:t>Note</a:t>
            </a:r>
            <a:r>
              <a:rPr lang="en-MY" sz="1200" i="1" dirty="0">
                <a:solidFill>
                  <a:srgbClr val="FF0000"/>
                </a:solidFill>
                <a:latin typeface="Century Gothic" panose="020B0502020202020204" pitchFamily="34" charset="0"/>
                <a:cs typeface="Avenir Light"/>
              </a:rPr>
              <a:t>: If you have checked all the list above and you’ve found nothing wrong but the problem still persists, contact us at  </a:t>
            </a:r>
            <a:r>
              <a:rPr lang="en-MY" sz="1200" i="1" dirty="0">
                <a:solidFill>
                  <a:srgbClr val="FF0000"/>
                </a:solidFill>
                <a:latin typeface="Century Gothic" panose="020B0502020202020204" pitchFamily="34" charset="0"/>
                <a:cs typeface="Avenir Light"/>
                <a:hlinkClick r:id="rId4"/>
              </a:rPr>
              <a:t>support@fingertec.com</a:t>
            </a:r>
            <a:r>
              <a:rPr lang="en-MY" sz="1200" i="1" dirty="0">
                <a:solidFill>
                  <a:srgbClr val="FF0000"/>
                </a:solidFill>
                <a:latin typeface="Century Gothic" panose="020B0502020202020204" pitchFamily="34" charset="0"/>
                <a:cs typeface="Avenir Light"/>
              </a:rPr>
              <a:t> and we’ll be more than happy to assist you from there on.</a:t>
            </a:r>
          </a:p>
          <a:p>
            <a:endParaRPr lang="en-US" dirty="0"/>
          </a:p>
        </p:txBody>
      </p:sp>
    </p:spTree>
    <p:extLst>
      <p:ext uri="{BB962C8B-B14F-4D97-AF65-F5344CB8AC3E}">
        <p14:creationId xmlns:p14="http://schemas.microsoft.com/office/powerpoint/2010/main" val="990345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3 - </a:t>
            </a:r>
            <a:r>
              <a:rPr lang="en-MY" sz="1400" dirty="0">
                <a:latin typeface="Avenir Light"/>
                <a:cs typeface="Avenir Light"/>
              </a:rPr>
              <a:t>Device Configuration and Settings Made Easy</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BASIC WAYS TO CONFIGURE YOUR DEVICES</a:t>
            </a:r>
          </a:p>
        </p:txBody>
      </p:sp>
      <p:sp>
        <p:nvSpPr>
          <p:cNvPr id="9" name="Content Placeholder 2"/>
          <p:cNvSpPr txBox="1">
            <a:spLocks/>
          </p:cNvSpPr>
          <p:nvPr/>
        </p:nvSpPr>
        <p:spPr>
          <a:xfrm>
            <a:off x="515384" y="811001"/>
            <a:ext cx="10870993" cy="703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1500" dirty="0">
                <a:latin typeface="Century Gothic" panose="020B0502020202020204" pitchFamily="34" charset="0"/>
                <a:cs typeface="Avenir Light"/>
              </a:rPr>
              <a:t>Once the device has been activation, proceed to information and network settings of a device.</a:t>
            </a:r>
          </a:p>
          <a:p>
            <a:pPr lvl="1"/>
            <a:r>
              <a:rPr lang="en-MY" sz="1300" dirty="0">
                <a:latin typeface="Century Gothic" panose="020B0502020202020204" pitchFamily="34" charset="0"/>
                <a:cs typeface="Avenir Light"/>
              </a:rPr>
              <a:t>At the Left Panel &gt; Double click on the Device name.</a:t>
            </a:r>
          </a:p>
          <a:p>
            <a:pPr marL="457200" lvl="1" indent="0">
              <a:buFont typeface="Arial" panose="020B0604020202020204" pitchFamily="34" charset="0"/>
              <a:buNone/>
            </a:pPr>
            <a:endParaRPr lang="en-US" sz="1600" dirty="0">
              <a:latin typeface="Avenir Light"/>
              <a:cs typeface="Avenir Light"/>
            </a:endParaRPr>
          </a:p>
          <a:p>
            <a:pPr lvl="1"/>
            <a:endParaRPr lang="en-US" sz="1600" dirty="0">
              <a:latin typeface="Avenir Light"/>
              <a:cs typeface="Avenir Light"/>
            </a:endParaRPr>
          </a:p>
          <a:p>
            <a:pPr lvl="1"/>
            <a:endParaRPr lang="en-US" sz="1600" dirty="0">
              <a:latin typeface="Avenir Light"/>
              <a:cs typeface="Avenir Light"/>
            </a:endParaRPr>
          </a:p>
          <a:p>
            <a:pPr lvl="1"/>
            <a:endParaRPr lang="en-US" sz="1600" dirty="0">
              <a:latin typeface="Avenir Light"/>
              <a:cs typeface="Avenir Light"/>
            </a:endParaRPr>
          </a:p>
          <a:p>
            <a:pPr lvl="1"/>
            <a:endParaRPr lang="en-MY" sz="1600" dirty="0">
              <a:latin typeface="Avenir Light"/>
              <a:cs typeface="Avenir Light"/>
            </a:endParaRPr>
          </a:p>
          <a:p>
            <a:pPr marL="0" indent="0">
              <a:buFont typeface="Arial" panose="020B0604020202020204" pitchFamily="34" charset="0"/>
              <a:buNone/>
            </a:pPr>
            <a:endParaRPr lang="en-MY" sz="2000" dirty="0">
              <a:latin typeface="Avenir Light"/>
              <a:cs typeface="Avenir Light"/>
            </a:endParaRPr>
          </a:p>
          <a:p>
            <a:pPr marL="0" indent="0">
              <a:buFont typeface="Arial" panose="020B0604020202020204" pitchFamily="34" charset="0"/>
              <a:buNone/>
            </a:pPr>
            <a:endParaRPr lang="en-MY" sz="2000" dirty="0">
              <a:latin typeface="Avenir Light"/>
              <a:cs typeface="Avenir Light"/>
            </a:endParaRPr>
          </a:p>
          <a:p>
            <a:pPr marL="0" indent="0">
              <a:buFont typeface="Arial" panose="020B0604020202020204" pitchFamily="34" charset="0"/>
              <a:buNone/>
            </a:pPr>
            <a:endParaRPr lang="en-MY" sz="2000" dirty="0">
              <a:latin typeface="Avenir Light"/>
              <a:cs typeface="Avenir Light"/>
            </a:endParaRPr>
          </a:p>
          <a:p>
            <a:pPr marL="0" indent="0">
              <a:buFont typeface="Arial" panose="020B0604020202020204" pitchFamily="34" charset="0"/>
              <a:buNone/>
            </a:pPr>
            <a:endParaRPr lang="en-MY" sz="2000" dirty="0">
              <a:latin typeface="Avenir Light"/>
              <a:cs typeface="Avenir Light"/>
            </a:endParaRPr>
          </a:p>
          <a:p>
            <a:pPr marL="0" indent="0">
              <a:buFont typeface="Arial" panose="020B0604020202020204" pitchFamily="34" charset="0"/>
              <a:buNone/>
            </a:pPr>
            <a:endParaRPr lang="en-MY" sz="2000" dirty="0">
              <a:latin typeface="Avenir Light"/>
              <a:cs typeface="Avenir Light"/>
            </a:endParaRPr>
          </a:p>
        </p:txBody>
      </p:sp>
      <p:pic>
        <p:nvPicPr>
          <p:cNvPr id="10" name="Picture 9"/>
          <p:cNvPicPr>
            <a:picLocks noChangeAspect="1"/>
          </p:cNvPicPr>
          <p:nvPr/>
        </p:nvPicPr>
        <p:blipFill>
          <a:blip r:embed="rId3"/>
          <a:stretch>
            <a:fillRect/>
          </a:stretch>
        </p:blipFill>
        <p:spPr>
          <a:xfrm>
            <a:off x="2009240" y="1835092"/>
            <a:ext cx="8338232" cy="3843917"/>
          </a:xfrm>
          <a:prstGeom prst="rect">
            <a:avLst/>
          </a:prstGeom>
          <a:ln>
            <a:solidFill>
              <a:schemeClr val="tx1"/>
            </a:solidFill>
          </a:ln>
        </p:spPr>
      </p:pic>
    </p:spTree>
    <p:extLst>
      <p:ext uri="{BB962C8B-B14F-4D97-AF65-F5344CB8AC3E}">
        <p14:creationId xmlns:p14="http://schemas.microsoft.com/office/powerpoint/2010/main" val="3234215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3 - </a:t>
            </a:r>
            <a:r>
              <a:rPr lang="en-MY" sz="1400" dirty="0">
                <a:latin typeface="Avenir Light"/>
                <a:cs typeface="Avenir Light"/>
              </a:rPr>
              <a:t>Device Configuration and Settings Made Easy</a:t>
            </a:r>
          </a:p>
        </p:txBody>
      </p:sp>
      <p:sp>
        <p:nvSpPr>
          <p:cNvPr id="6" name="TextBox 5"/>
          <p:cNvSpPr txBox="1"/>
          <p:nvPr/>
        </p:nvSpPr>
        <p:spPr>
          <a:xfrm>
            <a:off x="650509" y="845700"/>
            <a:ext cx="10740209" cy="3139321"/>
          </a:xfrm>
          <a:prstGeom prst="rect">
            <a:avLst/>
          </a:prstGeom>
          <a:noFill/>
        </p:spPr>
        <p:txBody>
          <a:bodyPr wrap="square" rtlCol="0">
            <a:spAutoFit/>
          </a:bodyPr>
          <a:lstStyle/>
          <a:p>
            <a:r>
              <a:rPr lang="en-MY" b="1" i="1" dirty="0">
                <a:solidFill>
                  <a:schemeClr val="bg2">
                    <a:lumMod val="25000"/>
                  </a:schemeClr>
                </a:solidFill>
                <a:latin typeface="Century Gothic" panose="020B0502020202020204" pitchFamily="34" charset="0"/>
                <a:cs typeface="Avenir Light"/>
              </a:rPr>
              <a:t>Information: </a:t>
            </a:r>
            <a:r>
              <a:rPr lang="en-MY" dirty="0">
                <a:solidFill>
                  <a:schemeClr val="bg2">
                    <a:lumMod val="25000"/>
                  </a:schemeClr>
                </a:solidFill>
                <a:latin typeface="Century Gothic" panose="020B0502020202020204" pitchFamily="34" charset="0"/>
                <a:cs typeface="Avenir Light"/>
              </a:rPr>
              <a:t>This tab displays the manufacturer and manufacturing date, info of total user and fingerprint enrolled, administrator and transaction count. The details in this tab are not editable.</a:t>
            </a:r>
          </a:p>
          <a:p>
            <a:endParaRPr lang="en-MY" dirty="0">
              <a:solidFill>
                <a:schemeClr val="bg2">
                  <a:lumMod val="25000"/>
                </a:schemeClr>
              </a:solidFill>
              <a:latin typeface="Century Gothic" panose="020B0502020202020204" pitchFamily="34" charset="0"/>
              <a:cs typeface="Avenir Light"/>
            </a:endParaRPr>
          </a:p>
          <a:p>
            <a:r>
              <a:rPr lang="en-MY" b="1" i="1" dirty="0">
                <a:solidFill>
                  <a:schemeClr val="bg2">
                    <a:lumMod val="25000"/>
                  </a:schemeClr>
                </a:solidFill>
                <a:latin typeface="Century Gothic" panose="020B0502020202020204" pitchFamily="34" charset="0"/>
                <a:cs typeface="Avenir Light"/>
              </a:rPr>
              <a:t>Network</a:t>
            </a:r>
            <a:r>
              <a:rPr lang="en-MY" dirty="0">
                <a:solidFill>
                  <a:schemeClr val="bg2">
                    <a:lumMod val="25000"/>
                  </a:schemeClr>
                </a:solidFill>
                <a:latin typeface="Century Gothic" panose="020B0502020202020204" pitchFamily="34" charset="0"/>
                <a:cs typeface="Avenir Light"/>
              </a:rPr>
              <a:t>: Configure the network settings of the device here i.e., determine the connection method TCP/IP or serial RS485, RS232 and also the device’s IP address.</a:t>
            </a:r>
          </a:p>
          <a:p>
            <a:endParaRPr lang="en-MY" dirty="0">
              <a:solidFill>
                <a:schemeClr val="bg2">
                  <a:lumMod val="25000"/>
                </a:schemeClr>
              </a:solidFill>
              <a:latin typeface="Century Gothic" panose="020B0502020202020204" pitchFamily="34" charset="0"/>
              <a:cs typeface="Avenir Light"/>
            </a:endParaRPr>
          </a:p>
          <a:p>
            <a:r>
              <a:rPr lang="en-MY" b="1" i="1" dirty="0">
                <a:solidFill>
                  <a:schemeClr val="bg2">
                    <a:lumMod val="25000"/>
                  </a:schemeClr>
                </a:solidFill>
                <a:latin typeface="Century Gothic" panose="020B0502020202020204" pitchFamily="34" charset="0"/>
                <a:cs typeface="Avenir Light"/>
              </a:rPr>
              <a:t>Biometric: </a:t>
            </a:r>
            <a:r>
              <a:rPr lang="en-MY" dirty="0">
                <a:solidFill>
                  <a:schemeClr val="bg2">
                    <a:lumMod val="25000"/>
                  </a:schemeClr>
                </a:solidFill>
                <a:latin typeface="Century Gothic" panose="020B0502020202020204" pitchFamily="34" charset="0"/>
                <a:cs typeface="Avenir Light"/>
              </a:rPr>
              <a:t>Select the verification method you prefer. 1:N (One to many) search for the matching template in a pool of all the templates to match the live finger placed on the sensor or 1:1 (One to one), where the system calls out the specific template according to your instruction and verify it against the live finger you place on the scanner.</a:t>
            </a:r>
          </a:p>
          <a:p>
            <a:endParaRPr lang="en-US" dirty="0"/>
          </a:p>
        </p:txBody>
      </p:sp>
    </p:spTree>
    <p:extLst>
      <p:ext uri="{BB962C8B-B14F-4D97-AF65-F5344CB8AC3E}">
        <p14:creationId xmlns:p14="http://schemas.microsoft.com/office/powerpoint/2010/main" val="4170854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3 - </a:t>
            </a:r>
            <a:r>
              <a:rPr lang="en-MY" sz="1400" dirty="0">
                <a:latin typeface="Avenir Light"/>
                <a:cs typeface="Avenir Light"/>
              </a:rPr>
              <a:t>Device Configuration and Settings Made Easy</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BASIC DEVICE CONFIGURATIONS</a:t>
            </a:r>
          </a:p>
        </p:txBody>
      </p:sp>
      <p:sp>
        <p:nvSpPr>
          <p:cNvPr id="9" name="Content Placeholder 2"/>
          <p:cNvSpPr txBox="1">
            <a:spLocks/>
          </p:cNvSpPr>
          <p:nvPr/>
        </p:nvSpPr>
        <p:spPr>
          <a:xfrm>
            <a:off x="431063" y="719700"/>
            <a:ext cx="10515600" cy="3465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MY" sz="1800" dirty="0">
              <a:latin typeface="Century Gothic" panose="020B0502020202020204" pitchFamily="34" charset="0"/>
              <a:cs typeface="Avenir Light"/>
            </a:endParaRPr>
          </a:p>
          <a:p>
            <a:r>
              <a:rPr lang="en-MY" sz="1800" b="1" dirty="0">
                <a:solidFill>
                  <a:schemeClr val="bg2">
                    <a:lumMod val="25000"/>
                  </a:schemeClr>
                </a:solidFill>
                <a:latin typeface="Century Gothic" panose="020B0502020202020204" pitchFamily="34" charset="0"/>
                <a:cs typeface="Avenir Light"/>
              </a:rPr>
              <a:t>Power</a:t>
            </a:r>
            <a:r>
              <a:rPr lang="en-MY" sz="1800" dirty="0">
                <a:solidFill>
                  <a:srgbClr val="800000"/>
                </a:solidFill>
                <a:latin typeface="Century Gothic" panose="020B0502020202020204" pitchFamily="34" charset="0"/>
                <a:cs typeface="Avenir Light"/>
              </a:rPr>
              <a:t>: </a:t>
            </a:r>
            <a:r>
              <a:rPr lang="en-MY" sz="1800" dirty="0">
                <a:latin typeface="Century Gothic" panose="020B0502020202020204" pitchFamily="34" charset="0"/>
                <a:cs typeface="Avenir Light"/>
              </a:rPr>
              <a:t>Set specific times for the devices to turn on/off automatically.</a:t>
            </a:r>
          </a:p>
          <a:p>
            <a:r>
              <a:rPr lang="en-MY" sz="1800" b="1" dirty="0">
                <a:solidFill>
                  <a:schemeClr val="bg2">
                    <a:lumMod val="25000"/>
                  </a:schemeClr>
                </a:solidFill>
                <a:latin typeface="Century Gothic" panose="020B0502020202020204" pitchFamily="34" charset="0"/>
                <a:cs typeface="Avenir Light"/>
              </a:rPr>
              <a:t>Other</a:t>
            </a:r>
            <a:r>
              <a:rPr lang="en-MY" sz="1800" dirty="0">
                <a:solidFill>
                  <a:srgbClr val="800000"/>
                </a:solidFill>
                <a:latin typeface="Century Gothic" panose="020B0502020202020204" pitchFamily="34" charset="0"/>
                <a:cs typeface="Avenir Light"/>
              </a:rPr>
              <a:t>: </a:t>
            </a:r>
            <a:r>
              <a:rPr lang="en-MY" sz="1800" dirty="0">
                <a:latin typeface="Century Gothic" panose="020B0502020202020204" pitchFamily="34" charset="0"/>
                <a:cs typeface="Avenir Light"/>
              </a:rPr>
              <a:t>Reboot a device or clear some settings here.</a:t>
            </a:r>
          </a:p>
          <a:p>
            <a:r>
              <a:rPr lang="en-MY" sz="1800" b="1" dirty="0">
                <a:solidFill>
                  <a:schemeClr val="bg2">
                    <a:lumMod val="25000"/>
                  </a:schemeClr>
                </a:solidFill>
                <a:latin typeface="Century Gothic" panose="020B0502020202020204" pitchFamily="34" charset="0"/>
                <a:cs typeface="Avenir Light"/>
              </a:rPr>
              <a:t>OP Log: </a:t>
            </a:r>
            <a:r>
              <a:rPr lang="en-MY" sz="1800" dirty="0">
                <a:latin typeface="Century Gothic" panose="020B0502020202020204" pitchFamily="34" charset="0"/>
                <a:cs typeface="Avenir Light"/>
              </a:rPr>
              <a:t>Operational Logs records all the devices’ operations and saved them in the operation log with the time output. To check or view the device operation log</a:t>
            </a:r>
          </a:p>
          <a:p>
            <a:pPr marL="0" indent="0">
              <a:buFont typeface="Arial" panose="020B0604020202020204" pitchFamily="34" charset="0"/>
              <a:buNone/>
            </a:pPr>
            <a:r>
              <a:rPr lang="en-MY" sz="1800" dirty="0">
                <a:latin typeface="Century Gothic" panose="020B0502020202020204" pitchFamily="34" charset="0"/>
                <a:cs typeface="Avenir Light"/>
              </a:rPr>
              <a:t>    </a:t>
            </a:r>
            <a:r>
              <a:rPr lang="en-MY" sz="1600" i="1" dirty="0">
                <a:solidFill>
                  <a:schemeClr val="accent5">
                    <a:lumMod val="75000"/>
                  </a:schemeClr>
                </a:solidFill>
                <a:latin typeface="Century Gothic" panose="020B0502020202020204" pitchFamily="34" charset="0"/>
                <a:cs typeface="Avenir Light"/>
              </a:rPr>
              <a:t>OP Log &gt; Download OP Log &gt; Insert day and time range for the OP Log &gt; Search</a:t>
            </a:r>
          </a:p>
          <a:p>
            <a:r>
              <a:rPr lang="en-MY" sz="1800" b="1" dirty="0">
                <a:solidFill>
                  <a:schemeClr val="bg2">
                    <a:lumMod val="25000"/>
                  </a:schemeClr>
                </a:solidFill>
                <a:latin typeface="Century Gothic" panose="020B0502020202020204" pitchFamily="34" charset="0"/>
                <a:cs typeface="Avenir Light"/>
              </a:rPr>
              <a:t>Event: </a:t>
            </a:r>
            <a:r>
              <a:rPr lang="en-MY" sz="1800" dirty="0">
                <a:latin typeface="Century Gothic" panose="020B0502020202020204" pitchFamily="34" charset="0"/>
                <a:cs typeface="Avenir Light"/>
              </a:rPr>
              <a:t>Event logs record activities in the device and display them under Event tab. </a:t>
            </a:r>
            <a:br>
              <a:rPr lang="en-MY" sz="1800" dirty="0">
                <a:latin typeface="Century Gothic" panose="020B0502020202020204" pitchFamily="34" charset="0"/>
                <a:cs typeface="Avenir Light"/>
              </a:rPr>
            </a:br>
            <a:r>
              <a:rPr lang="en-MY" sz="1800" dirty="0">
                <a:latin typeface="Century Gothic" panose="020B0502020202020204" pitchFamily="34" charset="0"/>
                <a:cs typeface="Avenir Light"/>
              </a:rPr>
              <a:t>This enables all users’ movement for each and every door is monitored.</a:t>
            </a:r>
          </a:p>
          <a:p>
            <a:pPr marL="0" indent="0">
              <a:buFont typeface="Arial" panose="020B0604020202020204" pitchFamily="34" charset="0"/>
              <a:buNone/>
            </a:pPr>
            <a:r>
              <a:rPr lang="en-MY" sz="1800" i="1" dirty="0">
                <a:solidFill>
                  <a:schemeClr val="accent5">
                    <a:lumMod val="75000"/>
                  </a:schemeClr>
                </a:solidFill>
                <a:latin typeface="Century Gothic" panose="020B0502020202020204" pitchFamily="34" charset="0"/>
                <a:cs typeface="Avenir Light"/>
              </a:rPr>
              <a:t>    </a:t>
            </a:r>
            <a:r>
              <a:rPr lang="en-MY" sz="1600" i="1" dirty="0">
                <a:solidFill>
                  <a:schemeClr val="accent5">
                    <a:lumMod val="75000"/>
                  </a:schemeClr>
                </a:solidFill>
                <a:latin typeface="Century Gothic" panose="020B0502020202020204" pitchFamily="34" charset="0"/>
                <a:cs typeface="Avenir Light"/>
              </a:rPr>
              <a:t>Event tab &gt; Insert date and time range for the Event Log &gt; Get Log</a:t>
            </a:r>
          </a:p>
          <a:p>
            <a:pPr marL="0" indent="0">
              <a:buFont typeface="Arial" panose="020B0604020202020204" pitchFamily="34" charset="0"/>
              <a:buNone/>
            </a:pPr>
            <a:endParaRPr lang="en-MY" sz="2000" i="1" dirty="0">
              <a:solidFill>
                <a:srgbClr val="0070C0"/>
              </a:solidFill>
              <a:latin typeface="Avenir Light"/>
              <a:cs typeface="Avenir Light"/>
            </a:endParaRPr>
          </a:p>
        </p:txBody>
      </p:sp>
    </p:spTree>
    <p:extLst>
      <p:ext uri="{BB962C8B-B14F-4D97-AF65-F5344CB8AC3E}">
        <p14:creationId xmlns:p14="http://schemas.microsoft.com/office/powerpoint/2010/main" val="152415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3 - </a:t>
            </a:r>
            <a:r>
              <a:rPr lang="en-MY" sz="1400" dirty="0">
                <a:latin typeface="Avenir Light"/>
                <a:cs typeface="Avenir Light"/>
              </a:rPr>
              <a:t>Device Configuration and Settings Made Easy</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MULTIMEDIA MANAGEMENT</a:t>
            </a:r>
          </a:p>
        </p:txBody>
      </p:sp>
      <p:sp>
        <p:nvSpPr>
          <p:cNvPr id="9" name="Content Placeholder 2"/>
          <p:cNvSpPr txBox="1">
            <a:spLocks/>
          </p:cNvSpPr>
          <p:nvPr/>
        </p:nvSpPr>
        <p:spPr>
          <a:xfrm>
            <a:off x="431063" y="695997"/>
            <a:ext cx="10515600" cy="2950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Century Gothic" panose="020B0502020202020204" pitchFamily="34" charset="0"/>
                <a:cs typeface="Avenir Light"/>
              </a:rPr>
              <a:t>Administrator can determine the Display Theme and Advertisement Picture of selected multimedia models through TCMS V3.</a:t>
            </a:r>
          </a:p>
          <a:p>
            <a:pPr marL="0" indent="0">
              <a:buFont typeface="Arial" panose="020B0604020202020204" pitchFamily="34" charset="0"/>
              <a:buNone/>
            </a:pPr>
            <a:r>
              <a:rPr lang="en-US" sz="1600" dirty="0">
                <a:latin typeface="Century Gothic" panose="020B0502020202020204" pitchFamily="34" charset="0"/>
                <a:cs typeface="Avenir Light"/>
              </a:rPr>
              <a:t>How to do it?</a:t>
            </a:r>
          </a:p>
          <a:p>
            <a:r>
              <a:rPr lang="en-US" sz="1400" b="1" dirty="0">
                <a:latin typeface="Century Gothic" panose="020B0502020202020204" pitchFamily="34" charset="0"/>
                <a:cs typeface="Avenir Light"/>
              </a:rPr>
              <a:t>Display Theme</a:t>
            </a:r>
            <a:r>
              <a:rPr lang="en-US" sz="1400" dirty="0">
                <a:latin typeface="Century Gothic" panose="020B0502020202020204" pitchFamily="34" charset="0"/>
                <a:cs typeface="Avenir Light"/>
              </a:rPr>
              <a:t>: </a:t>
            </a:r>
            <a:r>
              <a:rPr lang="en-US" sz="1400" i="1" dirty="0">
                <a:solidFill>
                  <a:srgbClr val="0070C0"/>
                </a:solidFill>
                <a:latin typeface="Century Gothic" panose="020B0502020202020204" pitchFamily="34" charset="0"/>
                <a:cs typeface="Avenir Light"/>
              </a:rPr>
              <a:t>Devices &gt; Multimedia Management &gt; Display Theme &gt; Select Screen Size &gt; Select preferred theme &gt; Upload Multimedia Content &gt; Select Device &gt; Write</a:t>
            </a:r>
          </a:p>
          <a:p>
            <a:r>
              <a:rPr lang="en-US" sz="1400" b="1" dirty="0">
                <a:latin typeface="Century Gothic" panose="020B0502020202020204" pitchFamily="34" charset="0"/>
                <a:cs typeface="Avenir Light"/>
              </a:rPr>
              <a:t>Advertisement Picture: </a:t>
            </a:r>
            <a:r>
              <a:rPr lang="en-US" sz="1400" i="1" dirty="0">
                <a:solidFill>
                  <a:srgbClr val="0070C0"/>
                </a:solidFill>
                <a:latin typeface="Century Gothic" panose="020B0502020202020204" pitchFamily="34" charset="0"/>
                <a:cs typeface="Avenir Light"/>
              </a:rPr>
              <a:t>Devices &gt; Multimedia Management &gt; Advertisement Picture &gt; Select Screen Size &gt; Select preferred picture &gt; Upload Multimedia Content &gt; Select Device &gt; Write</a:t>
            </a:r>
          </a:p>
          <a:p>
            <a:pPr marL="0" indent="0">
              <a:buFont typeface="Arial" panose="020B0604020202020204" pitchFamily="34" charset="0"/>
              <a:buNone/>
            </a:pPr>
            <a:endParaRPr lang="en-US" sz="2000" b="1" dirty="0"/>
          </a:p>
        </p:txBody>
      </p:sp>
      <p:pic>
        <p:nvPicPr>
          <p:cNvPr id="10" name="Picture 9"/>
          <p:cNvPicPr>
            <a:picLocks noChangeAspect="1"/>
          </p:cNvPicPr>
          <p:nvPr/>
        </p:nvPicPr>
        <p:blipFill>
          <a:blip r:embed="rId3"/>
          <a:stretch>
            <a:fillRect/>
          </a:stretch>
        </p:blipFill>
        <p:spPr>
          <a:xfrm>
            <a:off x="3194465" y="2699698"/>
            <a:ext cx="5641491" cy="3346100"/>
          </a:xfrm>
          <a:prstGeom prst="rect">
            <a:avLst/>
          </a:prstGeom>
          <a:ln>
            <a:solidFill>
              <a:schemeClr val="tx1"/>
            </a:solidFill>
          </a:ln>
        </p:spPr>
      </p:pic>
    </p:spTree>
    <p:extLst>
      <p:ext uri="{BB962C8B-B14F-4D97-AF65-F5344CB8AC3E}">
        <p14:creationId xmlns:p14="http://schemas.microsoft.com/office/powerpoint/2010/main" val="3735510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3 - </a:t>
            </a:r>
            <a:r>
              <a:rPr lang="en-MY" sz="1400" dirty="0">
                <a:latin typeface="Avenir Light"/>
                <a:cs typeface="Avenir Light"/>
              </a:rPr>
              <a:t>Device Configuration and Settings Made Easy</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INSTANT MESSAGE DISPLAY FOR COMMUNICATION</a:t>
            </a:r>
          </a:p>
        </p:txBody>
      </p:sp>
      <p:sp>
        <p:nvSpPr>
          <p:cNvPr id="9" name="Content Placeholder 2"/>
          <p:cNvSpPr txBox="1">
            <a:spLocks/>
          </p:cNvSpPr>
          <p:nvPr/>
        </p:nvSpPr>
        <p:spPr>
          <a:xfrm>
            <a:off x="431063" y="767332"/>
            <a:ext cx="10515600" cy="2126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Century Gothic" panose="020B0502020202020204" pitchFamily="34" charset="0"/>
                <a:cs typeface="Avenir Light"/>
              </a:rPr>
              <a:t>Administrators can set Instant Messages to be displayed on selected devices. This can be made public or private during verification.</a:t>
            </a:r>
          </a:p>
          <a:p>
            <a:pPr marL="0" indent="0">
              <a:buFont typeface="Arial" panose="020B0604020202020204" pitchFamily="34" charset="0"/>
              <a:buNone/>
            </a:pPr>
            <a:r>
              <a:rPr lang="en-US" sz="1600" dirty="0">
                <a:latin typeface="Century Gothic" panose="020B0502020202020204" pitchFamily="34" charset="0"/>
                <a:cs typeface="Avenir Light"/>
              </a:rPr>
              <a:t>To set Instant Message Display, go to: </a:t>
            </a:r>
          </a:p>
          <a:p>
            <a:pPr marL="0" indent="0">
              <a:buFont typeface="Arial" panose="020B0604020202020204" pitchFamily="34" charset="0"/>
              <a:buNone/>
            </a:pPr>
            <a:r>
              <a:rPr lang="en-US" sz="1400" i="1" dirty="0">
                <a:solidFill>
                  <a:schemeClr val="accent5">
                    <a:lumMod val="75000"/>
                  </a:schemeClr>
                </a:solidFill>
                <a:latin typeface="Century Gothic" panose="020B0502020202020204" pitchFamily="34" charset="0"/>
                <a:cs typeface="Avenir Light"/>
              </a:rPr>
              <a:t>Devices &gt; Instant Message Display &gt; Message on Device / Message for Users &gt; Edit &gt; Add &gt; Key-in SMS ID &gt; Key-in SMS &gt; Select Date Range &gt; Save &gt; Write To Devices &gt; Select Devices &gt; Write</a:t>
            </a:r>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b="1" dirty="0"/>
          </a:p>
        </p:txBody>
      </p:sp>
      <p:pic>
        <p:nvPicPr>
          <p:cNvPr id="10" name="Picture 9"/>
          <p:cNvPicPr>
            <a:picLocks noChangeAspect="1"/>
          </p:cNvPicPr>
          <p:nvPr/>
        </p:nvPicPr>
        <p:blipFill>
          <a:blip r:embed="rId3"/>
          <a:stretch>
            <a:fillRect/>
          </a:stretch>
        </p:blipFill>
        <p:spPr>
          <a:xfrm>
            <a:off x="2818140" y="2364123"/>
            <a:ext cx="6143171" cy="3558840"/>
          </a:xfrm>
          <a:prstGeom prst="rect">
            <a:avLst/>
          </a:prstGeom>
          <a:ln>
            <a:solidFill>
              <a:schemeClr val="tx1"/>
            </a:solidFill>
          </a:ln>
        </p:spPr>
      </p:pic>
    </p:spTree>
    <p:extLst>
      <p:ext uri="{BB962C8B-B14F-4D97-AF65-F5344CB8AC3E}">
        <p14:creationId xmlns:p14="http://schemas.microsoft.com/office/powerpoint/2010/main" val="828380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3 - </a:t>
            </a:r>
            <a:r>
              <a:rPr lang="en-MY" sz="1400" dirty="0">
                <a:latin typeface="Avenir Light"/>
                <a:cs typeface="Avenir Light"/>
              </a:rPr>
              <a:t>Device Configuration and Settings Made Easy</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INPUTTING MESSAGE IN TERMINALS</a:t>
            </a:r>
          </a:p>
        </p:txBody>
      </p:sp>
      <p:pic>
        <p:nvPicPr>
          <p:cNvPr id="9" name="Picture 8"/>
          <p:cNvPicPr>
            <a:picLocks noChangeAspect="1"/>
          </p:cNvPicPr>
          <p:nvPr/>
        </p:nvPicPr>
        <p:blipFill>
          <a:blip r:embed="rId3"/>
          <a:stretch>
            <a:fillRect/>
          </a:stretch>
        </p:blipFill>
        <p:spPr>
          <a:xfrm>
            <a:off x="2181116" y="1219130"/>
            <a:ext cx="7926012" cy="3640557"/>
          </a:xfrm>
          <a:prstGeom prst="rect">
            <a:avLst/>
          </a:prstGeom>
          <a:ln>
            <a:solidFill>
              <a:schemeClr val="tx1"/>
            </a:solidFill>
          </a:ln>
        </p:spPr>
      </p:pic>
    </p:spTree>
    <p:extLst>
      <p:ext uri="{BB962C8B-B14F-4D97-AF65-F5344CB8AC3E}">
        <p14:creationId xmlns:p14="http://schemas.microsoft.com/office/powerpoint/2010/main" val="75040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725" y="788468"/>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6" name="Content Placeholder 2"/>
          <p:cNvSpPr txBox="1">
            <a:spLocks/>
          </p:cNvSpPr>
          <p:nvPr/>
        </p:nvSpPr>
        <p:spPr>
          <a:xfrm>
            <a:off x="628315" y="479549"/>
            <a:ext cx="10935369" cy="56037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None/>
            </a:pPr>
            <a:r>
              <a:rPr lang="en-US" sz="2000" b="1" dirty="0">
                <a:solidFill>
                  <a:schemeClr val="accent2"/>
                </a:solidFill>
                <a:latin typeface="Century Gothic" panose="020B0502020202020204" pitchFamily="34" charset="0"/>
                <a:cs typeface="Arial" panose="020B0604020202020204" pitchFamily="34" charset="0"/>
              </a:rPr>
              <a:t>COMPULSORY COMPONENTS TO INSTALL TCMS V3 SUCCESSFULLY</a:t>
            </a:r>
            <a:endParaRPr lang="en-US" sz="2400" dirty="0">
              <a:solidFill>
                <a:schemeClr val="accent2"/>
              </a:solidFill>
              <a:latin typeface="Century Gothic" panose="020B0502020202020204" pitchFamily="34" charset="0"/>
              <a:cs typeface="Arial" panose="020B0604020202020204" pitchFamily="34" charset="0"/>
            </a:endParaRPr>
          </a:p>
          <a:p>
            <a:pPr>
              <a:lnSpc>
                <a:spcPct val="100000"/>
              </a:lnSpc>
            </a:pPr>
            <a:r>
              <a:rPr lang="en-US" sz="1800" dirty="0">
                <a:latin typeface="Century Gothic" panose="020B0502020202020204" pitchFamily="34" charset="0"/>
                <a:cs typeface="Arial" panose="020B0604020202020204" pitchFamily="34" charset="0"/>
              </a:rPr>
              <a:t>Once you start running the TCMS V3 Installer, you will be prompted to install the below components. These are compulsory components for TCMS V3 software to run smoothly.</a:t>
            </a:r>
            <a:endParaRPr lang="en-MY" sz="1800" dirty="0">
              <a:latin typeface="Century Gothic" panose="020B0502020202020204" pitchFamily="34" charset="0"/>
              <a:cs typeface="Arial" panose="020B0604020202020204" pitchFamily="34" charset="0"/>
            </a:endParaRPr>
          </a:p>
          <a:p>
            <a:pPr marL="0" indent="0">
              <a:buNone/>
            </a:pPr>
            <a:endParaRPr lang="en-MY" sz="1800" dirty="0">
              <a:latin typeface="Century Gothic" panose="020B0502020202020204" pitchFamily="34" charset="0"/>
              <a:cs typeface="Arial" panose="020B0604020202020204" pitchFamily="34" charset="0"/>
            </a:endParaRPr>
          </a:p>
          <a:p>
            <a:pPr lvl="2"/>
            <a:r>
              <a:rPr lang="en-US" sz="1600" dirty="0">
                <a:latin typeface="Century Gothic" panose="020B0502020202020204" pitchFamily="34" charset="0"/>
                <a:cs typeface="Arial" panose="020B0604020202020204" pitchFamily="34" charset="0"/>
              </a:rPr>
              <a:t>Microsoft .NET Framework 4.0 Full</a:t>
            </a:r>
          </a:p>
          <a:p>
            <a:pPr lvl="2"/>
            <a:r>
              <a:rPr lang="en-US" sz="1600" dirty="0" err="1">
                <a:latin typeface="Century Gothic" panose="020B0502020202020204" pitchFamily="34" charset="0"/>
                <a:cs typeface="Arial" panose="020B0604020202020204" pitchFamily="34" charset="0"/>
              </a:rPr>
              <a:t>FingerTec</a:t>
            </a:r>
            <a:r>
              <a:rPr lang="en-US" sz="1600" dirty="0">
                <a:latin typeface="Century Gothic" panose="020B0502020202020204" pitchFamily="34" charset="0"/>
                <a:cs typeface="Arial" panose="020B0604020202020204" pitchFamily="34" charset="0"/>
              </a:rPr>
              <a:t> TCMS V3 Software</a:t>
            </a:r>
            <a:endParaRPr lang="en-MY" sz="1600" dirty="0">
              <a:latin typeface="Century Gothic" panose="020B0502020202020204" pitchFamily="34" charset="0"/>
              <a:cs typeface="Arial" panose="020B0604020202020204" pitchFamily="34" charset="0"/>
            </a:endParaRPr>
          </a:p>
          <a:p>
            <a:pPr lvl="2"/>
            <a:r>
              <a:rPr lang="en-US" sz="1600" dirty="0">
                <a:latin typeface="Century Gothic" panose="020B0502020202020204" pitchFamily="34" charset="0"/>
                <a:cs typeface="Arial" panose="020B0604020202020204" pitchFamily="34" charset="0"/>
              </a:rPr>
              <a:t>OFIS Scanner Driver (optional)</a:t>
            </a:r>
            <a:endParaRPr lang="en-MY" sz="1600" dirty="0">
              <a:latin typeface="Century Gothic" panose="020B0502020202020204" pitchFamily="34" charset="0"/>
              <a:cs typeface="Arial" panose="020B0604020202020204" pitchFamily="34" charset="0"/>
            </a:endParaRPr>
          </a:p>
          <a:p>
            <a:pPr marL="0" indent="0">
              <a:buFont typeface="Arial" panose="020B0604020202020204" pitchFamily="34" charset="0"/>
              <a:buNone/>
            </a:pPr>
            <a:endParaRPr lang="en-MY" sz="1800" dirty="0">
              <a:latin typeface="Century Gothic" panose="020B0502020202020204" pitchFamily="34" charset="0"/>
              <a:cs typeface="Arial" panose="020B0604020202020204" pitchFamily="34" charset="0"/>
            </a:endParaRPr>
          </a:p>
          <a:p>
            <a:r>
              <a:rPr lang="en-US" sz="1800" dirty="0">
                <a:latin typeface="Century Gothic" panose="020B0502020202020204" pitchFamily="34" charset="0"/>
                <a:cs typeface="Arial" panose="020B0604020202020204" pitchFamily="34" charset="0"/>
              </a:rPr>
              <a:t>If any of these items are readily available in your computer, the installer will skip the installation and move on to the next step.</a:t>
            </a:r>
            <a:endParaRPr lang="en-MY" sz="1800" dirty="0">
              <a:latin typeface="Century Gothic" panose="020B0502020202020204" pitchFamily="34" charset="0"/>
              <a:cs typeface="Arial" panose="020B0604020202020204" pitchFamily="34" charset="0"/>
            </a:endParaRPr>
          </a:p>
          <a:p>
            <a:pPr marL="0" indent="0">
              <a:buFont typeface="Arial" panose="020B0604020202020204" pitchFamily="34" charset="0"/>
              <a:buNone/>
            </a:pPr>
            <a:endParaRPr lang="en-MY" sz="2000" dirty="0">
              <a:latin typeface="Avenir Light"/>
              <a:cs typeface="Avenir Light"/>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1 - Familiarize with TCMS V3 and Its Simple Installation Process</a:t>
            </a:r>
            <a:endParaRPr lang="en-US" sz="1400" dirty="0">
              <a:solidFill>
                <a:schemeClr val="accent1">
                  <a:lumMod val="7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546585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3 - </a:t>
            </a:r>
            <a:r>
              <a:rPr lang="en-MY" sz="1400" dirty="0">
                <a:latin typeface="Avenir Light"/>
                <a:cs typeface="Avenir Light"/>
              </a:rPr>
              <a:t>Device Configuration and Settings Made Easy</a:t>
            </a:r>
          </a:p>
        </p:txBody>
      </p:sp>
      <p:sp>
        <p:nvSpPr>
          <p:cNvPr id="6" name="Content Placeholder 2"/>
          <p:cNvSpPr txBox="1">
            <a:spLocks/>
          </p:cNvSpPr>
          <p:nvPr/>
        </p:nvSpPr>
        <p:spPr>
          <a:xfrm>
            <a:off x="228599" y="387276"/>
            <a:ext cx="11353799" cy="5535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spcBef>
                <a:spcPts val="0"/>
              </a:spcBef>
            </a:pPr>
            <a:r>
              <a:rPr lang="en-MY" sz="1400" dirty="0">
                <a:latin typeface="Century Gothic" panose="020B0502020202020204" pitchFamily="34" charset="0"/>
                <a:cs typeface="Avenir Light"/>
              </a:rPr>
              <a:t>Select Message on Device tab and click Add.</a:t>
            </a:r>
          </a:p>
          <a:p>
            <a:pPr lvl="1">
              <a:lnSpc>
                <a:spcPct val="150000"/>
              </a:lnSpc>
              <a:spcBef>
                <a:spcPts val="0"/>
              </a:spcBef>
            </a:pPr>
            <a:r>
              <a:rPr lang="en-MY" sz="1400" dirty="0">
                <a:latin typeface="Century Gothic" panose="020B0502020202020204" pitchFamily="34" charset="0"/>
                <a:cs typeface="Avenir Light"/>
              </a:rPr>
              <a:t>Assign a specific Message ID for each message.</a:t>
            </a:r>
          </a:p>
          <a:p>
            <a:pPr lvl="1">
              <a:lnSpc>
                <a:spcPct val="150000"/>
              </a:lnSpc>
              <a:spcBef>
                <a:spcPts val="0"/>
              </a:spcBef>
            </a:pPr>
            <a:r>
              <a:rPr lang="en-MY" sz="1400" dirty="0">
                <a:latin typeface="Century Gothic" panose="020B0502020202020204" pitchFamily="34" charset="0"/>
                <a:cs typeface="Avenir Light"/>
              </a:rPr>
              <a:t>Write your message into the SMS column, for example: Good Day.</a:t>
            </a:r>
          </a:p>
          <a:p>
            <a:pPr lvl="1">
              <a:lnSpc>
                <a:spcPct val="150000"/>
              </a:lnSpc>
              <a:spcBef>
                <a:spcPts val="0"/>
              </a:spcBef>
            </a:pPr>
            <a:r>
              <a:rPr lang="en-MY" sz="1400" dirty="0">
                <a:latin typeface="Century Gothic" panose="020B0502020202020204" pitchFamily="34" charset="0"/>
                <a:cs typeface="Avenir Light"/>
              </a:rPr>
              <a:t>Choose the start and end date for the message. </a:t>
            </a:r>
            <a:r>
              <a:rPr lang="en-MY" sz="1400" i="1" dirty="0">
                <a:solidFill>
                  <a:srgbClr val="800000"/>
                </a:solidFill>
                <a:latin typeface="Century Gothic" panose="020B0502020202020204" pitchFamily="34" charset="0"/>
                <a:cs typeface="Avenir Light"/>
              </a:rPr>
              <a:t>Note: The message will be deleted automatically when the date expires unless you choose to do it earlier.</a:t>
            </a:r>
          </a:p>
          <a:p>
            <a:pPr lvl="1">
              <a:lnSpc>
                <a:spcPct val="150000"/>
              </a:lnSpc>
              <a:spcBef>
                <a:spcPts val="0"/>
              </a:spcBef>
            </a:pPr>
            <a:r>
              <a:rPr lang="en-MY" sz="1400" dirty="0">
                <a:latin typeface="Century Gothic" panose="020B0502020202020204" pitchFamily="34" charset="0"/>
                <a:cs typeface="Avenir Light"/>
              </a:rPr>
              <a:t>Click OK and Save the information.</a:t>
            </a:r>
          </a:p>
          <a:p>
            <a:pPr lvl="1">
              <a:lnSpc>
                <a:spcPct val="150000"/>
              </a:lnSpc>
              <a:spcBef>
                <a:spcPts val="0"/>
              </a:spcBef>
            </a:pPr>
            <a:r>
              <a:rPr lang="en-MY" sz="1400" dirty="0">
                <a:latin typeface="Century Gothic" panose="020B0502020202020204" pitchFamily="34" charset="0"/>
                <a:cs typeface="Avenir Light"/>
              </a:rPr>
              <a:t>Click on Write to Device and select the Message ID you want to use and select terminal(s) that you want to broadcast the message to and click Apply.</a:t>
            </a:r>
          </a:p>
          <a:p>
            <a:pPr lvl="1">
              <a:lnSpc>
                <a:spcPct val="150000"/>
              </a:lnSpc>
              <a:spcBef>
                <a:spcPts val="0"/>
              </a:spcBef>
            </a:pPr>
            <a:r>
              <a:rPr lang="en-MY" sz="1400" dirty="0">
                <a:latin typeface="Century Gothic" panose="020B0502020202020204" pitchFamily="34" charset="0"/>
                <a:cs typeface="Avenir Light"/>
              </a:rPr>
              <a:t>Now whenever you use the terminal(s), the message will appear upon a successful verification.</a:t>
            </a:r>
          </a:p>
          <a:p>
            <a:pPr>
              <a:lnSpc>
                <a:spcPct val="150000"/>
              </a:lnSpc>
              <a:spcBef>
                <a:spcPts val="0"/>
              </a:spcBef>
            </a:pPr>
            <a:endParaRPr lang="en-MY" sz="1600" b="1" dirty="0">
              <a:latin typeface="Century Gothic" panose="020B0502020202020204" pitchFamily="34" charset="0"/>
              <a:cs typeface="Avenir Light"/>
            </a:endParaRPr>
          </a:p>
          <a:p>
            <a:pPr marL="0" indent="0">
              <a:lnSpc>
                <a:spcPct val="150000"/>
              </a:lnSpc>
              <a:spcBef>
                <a:spcPts val="0"/>
              </a:spcBef>
              <a:buFont typeface="Arial" panose="020B0604020202020204" pitchFamily="34" charset="0"/>
              <a:buNone/>
            </a:pPr>
            <a:r>
              <a:rPr lang="en-MY" sz="1600" b="1" dirty="0">
                <a:solidFill>
                  <a:schemeClr val="bg2">
                    <a:lumMod val="25000"/>
                  </a:schemeClr>
                </a:solidFill>
                <a:latin typeface="Century Gothic" panose="020B0502020202020204" pitchFamily="34" charset="0"/>
                <a:cs typeface="Avenir Light"/>
              </a:rPr>
              <a:t>Erasing Terminal Message</a:t>
            </a:r>
          </a:p>
          <a:p>
            <a:pPr lvl="1">
              <a:lnSpc>
                <a:spcPct val="150000"/>
              </a:lnSpc>
              <a:spcBef>
                <a:spcPts val="0"/>
              </a:spcBef>
            </a:pPr>
            <a:r>
              <a:rPr lang="en-MY" sz="1400" dirty="0">
                <a:latin typeface="Century Gothic" panose="020B0502020202020204" pitchFamily="34" charset="0"/>
                <a:cs typeface="Avenir Light"/>
              </a:rPr>
              <a:t>Click on Erase From Device.</a:t>
            </a:r>
          </a:p>
          <a:p>
            <a:pPr lvl="1">
              <a:lnSpc>
                <a:spcPct val="150000"/>
              </a:lnSpc>
              <a:spcBef>
                <a:spcPts val="0"/>
              </a:spcBef>
            </a:pPr>
            <a:r>
              <a:rPr lang="en-MY" sz="1400" dirty="0">
                <a:latin typeface="Century Gothic" panose="020B0502020202020204" pitchFamily="34" charset="0"/>
                <a:cs typeface="Avenir Light"/>
              </a:rPr>
              <a:t>Select the Message ID that you want to delete and the device that you want to remove the message from.</a:t>
            </a:r>
          </a:p>
          <a:p>
            <a:pPr lvl="1">
              <a:lnSpc>
                <a:spcPct val="150000"/>
              </a:lnSpc>
              <a:spcBef>
                <a:spcPts val="0"/>
              </a:spcBef>
            </a:pPr>
            <a:r>
              <a:rPr lang="en-MY" sz="1400" dirty="0">
                <a:latin typeface="Century Gothic" panose="020B0502020202020204" pitchFamily="34" charset="0"/>
                <a:cs typeface="Avenir Light"/>
              </a:rPr>
              <a:t>Click Erase.</a:t>
            </a:r>
          </a:p>
          <a:p>
            <a:pPr lvl="1">
              <a:lnSpc>
                <a:spcPct val="150000"/>
              </a:lnSpc>
              <a:spcBef>
                <a:spcPts val="0"/>
              </a:spcBef>
            </a:pPr>
            <a:r>
              <a:rPr lang="en-MY" sz="1400" dirty="0">
                <a:latin typeface="Century Gothic" panose="020B0502020202020204" pitchFamily="34" charset="0"/>
                <a:cs typeface="Avenir Light"/>
              </a:rPr>
              <a:t>The message will be deleted from the terminal. If you don’t do earlier deletion, the message will continue to be broadcasted until its expiry date and time.</a:t>
            </a:r>
          </a:p>
        </p:txBody>
      </p:sp>
    </p:spTree>
    <p:extLst>
      <p:ext uri="{BB962C8B-B14F-4D97-AF65-F5344CB8AC3E}">
        <p14:creationId xmlns:p14="http://schemas.microsoft.com/office/powerpoint/2010/main" val="2057223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3 - </a:t>
            </a:r>
            <a:r>
              <a:rPr lang="en-MY" sz="1400" dirty="0">
                <a:latin typeface="Avenir Light"/>
                <a:cs typeface="Avenir Light"/>
              </a:rPr>
              <a:t>Device Configuration and Settings Made Easy</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CONVEYING MESSAGE TO A SPECIFIC EMPLOYEE</a:t>
            </a:r>
          </a:p>
        </p:txBody>
      </p:sp>
      <p:sp>
        <p:nvSpPr>
          <p:cNvPr id="9" name="Content Placeholder 2"/>
          <p:cNvSpPr txBox="1">
            <a:spLocks/>
          </p:cNvSpPr>
          <p:nvPr/>
        </p:nvSpPr>
        <p:spPr>
          <a:xfrm>
            <a:off x="524324" y="828553"/>
            <a:ext cx="10917601" cy="47145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MY" sz="1400" dirty="0">
                <a:latin typeface="Century Gothic" panose="020B0502020202020204" pitchFamily="34" charset="0"/>
                <a:cs typeface="Avenir Light"/>
              </a:rPr>
              <a:t>Select ‘Message for Users’ Tab and click Add.</a:t>
            </a:r>
          </a:p>
          <a:p>
            <a:pPr>
              <a:lnSpc>
                <a:spcPct val="150000"/>
              </a:lnSpc>
            </a:pPr>
            <a:r>
              <a:rPr lang="en-MY" sz="1400" dirty="0">
                <a:latin typeface="Century Gothic" panose="020B0502020202020204" pitchFamily="34" charset="0"/>
                <a:cs typeface="Avenir Light"/>
              </a:rPr>
              <a:t>Assign a specific Message ID for each message.</a:t>
            </a:r>
          </a:p>
          <a:p>
            <a:pPr>
              <a:lnSpc>
                <a:spcPct val="150000"/>
              </a:lnSpc>
            </a:pPr>
            <a:r>
              <a:rPr lang="en-MY" sz="1400" dirty="0">
                <a:latin typeface="Century Gothic" panose="020B0502020202020204" pitchFamily="34" charset="0"/>
                <a:cs typeface="Avenir Light"/>
              </a:rPr>
              <a:t>Write the message into the SMS column, for example: Meeting at 10am.</a:t>
            </a:r>
          </a:p>
          <a:p>
            <a:pPr>
              <a:lnSpc>
                <a:spcPct val="150000"/>
              </a:lnSpc>
            </a:pPr>
            <a:r>
              <a:rPr lang="en-MY" sz="1400" dirty="0">
                <a:latin typeface="Century Gothic" panose="020B0502020202020204" pitchFamily="34" charset="0"/>
                <a:cs typeface="Avenir Light"/>
              </a:rPr>
              <a:t>Choose the start and end date of the message. The message will be deleted automatically when the date &amp; time expires unless if you wish to erase it earlier than the scheduled date &amp; time.</a:t>
            </a:r>
          </a:p>
          <a:p>
            <a:pPr>
              <a:lnSpc>
                <a:spcPct val="150000"/>
              </a:lnSpc>
            </a:pPr>
            <a:r>
              <a:rPr lang="en-MY" sz="1400" dirty="0">
                <a:latin typeface="Century Gothic" panose="020B0502020202020204" pitchFamily="34" charset="0"/>
                <a:cs typeface="Avenir Light"/>
              </a:rPr>
              <a:t>Click OK and Save the information.</a:t>
            </a:r>
          </a:p>
          <a:p>
            <a:pPr>
              <a:lnSpc>
                <a:spcPct val="150000"/>
              </a:lnSpc>
            </a:pPr>
            <a:r>
              <a:rPr lang="en-MY" sz="1400" dirty="0">
                <a:latin typeface="Century Gothic" panose="020B0502020202020204" pitchFamily="34" charset="0"/>
                <a:cs typeface="Avenir Light"/>
              </a:rPr>
              <a:t>Click on Write to Device and select the Message ID you wish to use and select the terminal(s) and user ID that you want the message to appear to. </a:t>
            </a:r>
          </a:p>
          <a:p>
            <a:pPr>
              <a:lnSpc>
                <a:spcPct val="150000"/>
              </a:lnSpc>
            </a:pPr>
            <a:r>
              <a:rPr lang="en-MY" sz="1400" dirty="0">
                <a:latin typeface="Century Gothic" panose="020B0502020202020204" pitchFamily="34" charset="0"/>
                <a:cs typeface="Avenir Light"/>
              </a:rPr>
              <a:t>Click Write.</a:t>
            </a:r>
          </a:p>
          <a:p>
            <a:pPr>
              <a:lnSpc>
                <a:spcPct val="150000"/>
              </a:lnSpc>
            </a:pPr>
            <a:r>
              <a:rPr lang="en-MY" sz="1400" dirty="0">
                <a:latin typeface="Century Gothic" panose="020B0502020202020204" pitchFamily="34" charset="0"/>
                <a:cs typeface="Avenir Light"/>
              </a:rPr>
              <a:t>Now when you use the terminal(s), the message will appear upon a successful verification</a:t>
            </a:r>
          </a:p>
          <a:p>
            <a:pPr marL="0" indent="0">
              <a:lnSpc>
                <a:spcPct val="150000"/>
              </a:lnSpc>
              <a:buFont typeface="Arial" panose="020B0604020202020204" pitchFamily="34" charset="0"/>
              <a:buNone/>
            </a:pPr>
            <a:endParaRPr lang="en-MY" sz="1400" b="1" dirty="0">
              <a:solidFill>
                <a:srgbClr val="FF0000"/>
              </a:solidFill>
              <a:latin typeface="Century Gothic" panose="020B0502020202020204" pitchFamily="34" charset="0"/>
              <a:cs typeface="Avenir Light"/>
            </a:endParaRPr>
          </a:p>
        </p:txBody>
      </p:sp>
    </p:spTree>
    <p:extLst>
      <p:ext uri="{BB962C8B-B14F-4D97-AF65-F5344CB8AC3E}">
        <p14:creationId xmlns:p14="http://schemas.microsoft.com/office/powerpoint/2010/main" val="3398901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3 - </a:t>
            </a:r>
            <a:r>
              <a:rPr lang="en-MY" sz="1400" dirty="0">
                <a:latin typeface="Avenir Light"/>
                <a:cs typeface="Avenir Light"/>
              </a:rPr>
              <a:t>Device Configuration and Settings Made Easy</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ERASING EMPLOYEE MESSAGE</a:t>
            </a:r>
          </a:p>
        </p:txBody>
      </p:sp>
      <p:sp>
        <p:nvSpPr>
          <p:cNvPr id="9" name="Content Placeholder 2"/>
          <p:cNvSpPr txBox="1">
            <a:spLocks/>
          </p:cNvSpPr>
          <p:nvPr/>
        </p:nvSpPr>
        <p:spPr>
          <a:xfrm>
            <a:off x="431063" y="843999"/>
            <a:ext cx="10515600" cy="2524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MY" sz="1600" dirty="0">
                <a:latin typeface="Century Gothic" panose="020B0502020202020204" pitchFamily="34" charset="0"/>
                <a:cs typeface="Avenir Light"/>
              </a:rPr>
              <a:t>Click on Erase from Device. </a:t>
            </a:r>
          </a:p>
          <a:p>
            <a:pPr>
              <a:lnSpc>
                <a:spcPct val="150000"/>
              </a:lnSpc>
            </a:pPr>
            <a:r>
              <a:rPr lang="en-MY" sz="1600" dirty="0">
                <a:latin typeface="Century Gothic" panose="020B0502020202020204" pitchFamily="34" charset="0"/>
                <a:cs typeface="Avenir Light"/>
              </a:rPr>
              <a:t>Select the Message ID that you want to delete and the device that you need to remove the message from &gt; Click Erase.</a:t>
            </a:r>
          </a:p>
          <a:p>
            <a:pPr>
              <a:lnSpc>
                <a:spcPct val="150000"/>
              </a:lnSpc>
            </a:pPr>
            <a:r>
              <a:rPr lang="en-MY" sz="1600" dirty="0">
                <a:latin typeface="Century Gothic" panose="020B0502020202020204" pitchFamily="34" charset="0"/>
                <a:cs typeface="Avenir Light"/>
              </a:rPr>
              <a:t>The message will be deleted from the terminal. If you don’t perform the earlier deletion, the message will continue to be broadcasted until its expiry date and time.</a:t>
            </a:r>
          </a:p>
          <a:p>
            <a:endParaRPr lang="en-MY" sz="1600" dirty="0">
              <a:latin typeface="Avenir Light"/>
              <a:cs typeface="Avenir Light"/>
            </a:endParaRPr>
          </a:p>
        </p:txBody>
      </p:sp>
    </p:spTree>
    <p:extLst>
      <p:ext uri="{BB962C8B-B14F-4D97-AF65-F5344CB8AC3E}">
        <p14:creationId xmlns:p14="http://schemas.microsoft.com/office/powerpoint/2010/main" val="2618604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34367"/>
            <a:ext cx="9750675" cy="48998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686" y="1351988"/>
            <a:ext cx="4141362" cy="1380454"/>
          </a:xfrm>
          <a:prstGeom prst="rect">
            <a:avLst/>
          </a:prstGeom>
        </p:spPr>
      </p:pic>
      <p:sp>
        <p:nvSpPr>
          <p:cNvPr id="3" name="Subtitle 2"/>
          <p:cNvSpPr>
            <a:spLocks noGrp="1"/>
          </p:cNvSpPr>
          <p:nvPr>
            <p:ph type="subTitle" idx="1"/>
          </p:nvPr>
        </p:nvSpPr>
        <p:spPr>
          <a:xfrm>
            <a:off x="733953" y="2829262"/>
            <a:ext cx="5139721" cy="1688950"/>
          </a:xfrm>
        </p:spPr>
        <p:txBody>
          <a:bodyPr>
            <a:normAutofit/>
          </a:bodyPr>
          <a:lstStyle/>
          <a:p>
            <a:r>
              <a:rPr lang="en-US" sz="2000" dirty="0">
                <a:solidFill>
                  <a:schemeClr val="accent2"/>
                </a:solidFill>
              </a:rPr>
              <a:t>Chapter 4</a:t>
            </a:r>
          </a:p>
          <a:p>
            <a:r>
              <a:rPr lang="en-MY" sz="1800" dirty="0">
                <a:latin typeface="Century Gothic" panose="020B0502020202020204" pitchFamily="34" charset="0"/>
                <a:cs typeface="Avenir Light"/>
              </a:rPr>
              <a:t>User Management Guide</a:t>
            </a:r>
          </a:p>
          <a:p>
            <a:endParaRPr lang="en-US" sz="2000" dirty="0">
              <a:solidFill>
                <a:schemeClr val="accent1">
                  <a:lumMod val="75000"/>
                </a:schemeClr>
              </a:solidFill>
            </a:endParaRPr>
          </a:p>
        </p:txBody>
      </p:sp>
      <p:sp>
        <p:nvSpPr>
          <p:cNvPr id="9" name="Rectangle 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lumMod val="7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400061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4 - </a:t>
            </a:r>
            <a:r>
              <a:rPr lang="en-MY" sz="1400" dirty="0">
                <a:latin typeface="Century Gothic" panose="020B0502020202020204" pitchFamily="34" charset="0"/>
                <a:cs typeface="Avenir Light"/>
              </a:rPr>
              <a:t>User Management Guide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ADDING DEPARTMENT</a:t>
            </a:r>
          </a:p>
        </p:txBody>
      </p:sp>
      <p:sp>
        <p:nvSpPr>
          <p:cNvPr id="9" name="Content Placeholder 2"/>
          <p:cNvSpPr txBox="1">
            <a:spLocks/>
          </p:cNvSpPr>
          <p:nvPr/>
        </p:nvSpPr>
        <p:spPr>
          <a:xfrm>
            <a:off x="431063" y="827292"/>
            <a:ext cx="10515600" cy="1879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1600" dirty="0">
                <a:latin typeface="Century Gothic" panose="020B0502020202020204" pitchFamily="34" charset="0"/>
                <a:cs typeface="Avenir Light"/>
              </a:rPr>
              <a:t>It is advisable to add department before adding users to ease user management process later on.</a:t>
            </a:r>
          </a:p>
          <a:p>
            <a:pPr lvl="1">
              <a:lnSpc>
                <a:spcPct val="100000"/>
              </a:lnSpc>
            </a:pPr>
            <a:r>
              <a:rPr lang="en-MY" sz="1400" i="1" dirty="0">
                <a:solidFill>
                  <a:schemeClr val="accent5">
                    <a:lumMod val="75000"/>
                  </a:schemeClr>
                </a:solidFill>
                <a:latin typeface="Century Gothic" panose="020B0502020202020204" pitchFamily="34" charset="0"/>
                <a:cs typeface="Avenir Light"/>
              </a:rPr>
              <a:t>Users &gt; Click Add Department to include a new department. Insert the department name and press Enter.</a:t>
            </a:r>
            <a:r>
              <a:rPr lang="en-MY" sz="1400" dirty="0">
                <a:solidFill>
                  <a:schemeClr val="accent5">
                    <a:lumMod val="75000"/>
                  </a:schemeClr>
                </a:solidFill>
                <a:latin typeface="Century Gothic" panose="020B0502020202020204" pitchFamily="34" charset="0"/>
                <a:cs typeface="Avenir Light"/>
              </a:rPr>
              <a:t>	 </a:t>
            </a:r>
          </a:p>
          <a:p>
            <a:pPr lvl="1">
              <a:lnSpc>
                <a:spcPct val="100000"/>
              </a:lnSpc>
            </a:pPr>
            <a:r>
              <a:rPr lang="en-MY" sz="1400" dirty="0">
                <a:solidFill>
                  <a:schemeClr val="accent5">
                    <a:lumMod val="75000"/>
                  </a:schemeClr>
                </a:solidFill>
                <a:latin typeface="Century Gothic" panose="020B0502020202020204" pitchFamily="34" charset="0"/>
                <a:cs typeface="Avenir Light"/>
              </a:rPr>
              <a:t>You may also add department by right clicking at User at the left panel &gt; Add Department</a:t>
            </a:r>
          </a:p>
          <a:p>
            <a:pPr lvl="1"/>
            <a:endParaRPr lang="en-MY" sz="1600" b="1" dirty="0"/>
          </a:p>
        </p:txBody>
      </p:sp>
      <p:pic>
        <p:nvPicPr>
          <p:cNvPr id="10" name="Picture 9"/>
          <p:cNvPicPr>
            <a:picLocks noChangeAspect="1"/>
          </p:cNvPicPr>
          <p:nvPr/>
        </p:nvPicPr>
        <p:blipFill>
          <a:blip r:embed="rId3"/>
          <a:stretch>
            <a:fillRect/>
          </a:stretch>
        </p:blipFill>
        <p:spPr>
          <a:xfrm>
            <a:off x="945775" y="1949919"/>
            <a:ext cx="4883529" cy="3594475"/>
          </a:xfrm>
          <a:prstGeom prst="rect">
            <a:avLst/>
          </a:prstGeom>
        </p:spPr>
      </p:pic>
      <p:pic>
        <p:nvPicPr>
          <p:cNvPr id="11" name="Picture 10"/>
          <p:cNvPicPr>
            <a:picLocks noChangeAspect="1"/>
          </p:cNvPicPr>
          <p:nvPr/>
        </p:nvPicPr>
        <p:blipFill>
          <a:blip r:embed="rId4"/>
          <a:stretch>
            <a:fillRect/>
          </a:stretch>
        </p:blipFill>
        <p:spPr>
          <a:xfrm>
            <a:off x="6102574" y="1949920"/>
            <a:ext cx="4665830" cy="3594474"/>
          </a:xfrm>
          <a:prstGeom prst="rect">
            <a:avLst/>
          </a:prstGeom>
        </p:spPr>
      </p:pic>
    </p:spTree>
    <p:extLst>
      <p:ext uri="{BB962C8B-B14F-4D97-AF65-F5344CB8AC3E}">
        <p14:creationId xmlns:p14="http://schemas.microsoft.com/office/powerpoint/2010/main" val="3818821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4 - </a:t>
            </a:r>
            <a:r>
              <a:rPr lang="en-MY" sz="1400" dirty="0">
                <a:latin typeface="Century Gothic" panose="020B0502020202020204" pitchFamily="34" charset="0"/>
                <a:cs typeface="Avenir Light"/>
              </a:rPr>
              <a:t>User Management Guide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ADDING SUB DEPARTMENT</a:t>
            </a:r>
          </a:p>
        </p:txBody>
      </p:sp>
      <p:sp>
        <p:nvSpPr>
          <p:cNvPr id="2" name="Rectangle 1"/>
          <p:cNvSpPr/>
          <p:nvPr/>
        </p:nvSpPr>
        <p:spPr>
          <a:xfrm>
            <a:off x="431063" y="702354"/>
            <a:ext cx="10444918" cy="338554"/>
          </a:xfrm>
          <a:prstGeom prst="rect">
            <a:avLst/>
          </a:prstGeom>
        </p:spPr>
        <p:txBody>
          <a:bodyPr wrap="square">
            <a:spAutoFit/>
          </a:bodyPr>
          <a:lstStyle/>
          <a:p>
            <a:r>
              <a:rPr lang="en-MY" sz="1600" dirty="0">
                <a:latin typeface="Century Gothic" panose="020B0502020202020204" pitchFamily="34" charset="0"/>
                <a:cs typeface="Avenir Light"/>
              </a:rPr>
              <a:t>Choose a department, right-click on it and select Add Department to add a new sub-department.</a:t>
            </a:r>
          </a:p>
        </p:txBody>
      </p:sp>
      <p:pic>
        <p:nvPicPr>
          <p:cNvPr id="12" name="Picture 11"/>
          <p:cNvPicPr>
            <a:picLocks noChangeAspect="1"/>
          </p:cNvPicPr>
          <p:nvPr/>
        </p:nvPicPr>
        <p:blipFill>
          <a:blip r:embed="rId3"/>
          <a:stretch>
            <a:fillRect/>
          </a:stretch>
        </p:blipFill>
        <p:spPr>
          <a:xfrm>
            <a:off x="3000487" y="1402177"/>
            <a:ext cx="5742857" cy="4123809"/>
          </a:xfrm>
          <a:prstGeom prst="rect">
            <a:avLst/>
          </a:prstGeom>
        </p:spPr>
      </p:pic>
    </p:spTree>
    <p:extLst>
      <p:ext uri="{BB962C8B-B14F-4D97-AF65-F5344CB8AC3E}">
        <p14:creationId xmlns:p14="http://schemas.microsoft.com/office/powerpoint/2010/main" val="2254674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4 - </a:t>
            </a:r>
            <a:r>
              <a:rPr lang="en-MY" sz="1400" dirty="0">
                <a:latin typeface="Century Gothic" panose="020B0502020202020204" pitchFamily="34" charset="0"/>
                <a:cs typeface="Avenir Light"/>
              </a:rPr>
              <a:t>User Management Guide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REMOVING A DEPARTMENT</a:t>
            </a:r>
          </a:p>
        </p:txBody>
      </p:sp>
      <p:pic>
        <p:nvPicPr>
          <p:cNvPr id="12" name="Picture 11"/>
          <p:cNvPicPr>
            <a:picLocks noChangeAspect="1"/>
          </p:cNvPicPr>
          <p:nvPr/>
        </p:nvPicPr>
        <p:blipFill>
          <a:blip r:embed="rId3"/>
          <a:stretch>
            <a:fillRect/>
          </a:stretch>
        </p:blipFill>
        <p:spPr>
          <a:xfrm>
            <a:off x="2225210" y="1517218"/>
            <a:ext cx="3704496" cy="2663977"/>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6144043" y="1526364"/>
            <a:ext cx="3659175" cy="2663977"/>
          </a:xfrm>
          <a:prstGeom prst="rect">
            <a:avLst/>
          </a:prstGeom>
          <a:ln>
            <a:solidFill>
              <a:schemeClr val="tx1"/>
            </a:solidFill>
          </a:ln>
        </p:spPr>
      </p:pic>
      <p:pic>
        <p:nvPicPr>
          <p:cNvPr id="14" name="Picture 13"/>
          <p:cNvPicPr>
            <a:picLocks noChangeAspect="1"/>
          </p:cNvPicPr>
          <p:nvPr/>
        </p:nvPicPr>
        <p:blipFill>
          <a:blip r:embed="rId5"/>
          <a:stretch>
            <a:fillRect/>
          </a:stretch>
        </p:blipFill>
        <p:spPr>
          <a:xfrm>
            <a:off x="4077458" y="4357319"/>
            <a:ext cx="3782209" cy="1565644"/>
          </a:xfrm>
          <a:prstGeom prst="rect">
            <a:avLst/>
          </a:prstGeom>
          <a:ln>
            <a:solidFill>
              <a:schemeClr val="tx1"/>
            </a:solidFill>
          </a:ln>
        </p:spPr>
      </p:pic>
      <p:sp>
        <p:nvSpPr>
          <p:cNvPr id="15" name="Content Placeholder 2"/>
          <p:cNvSpPr txBox="1">
            <a:spLocks/>
          </p:cNvSpPr>
          <p:nvPr/>
        </p:nvSpPr>
        <p:spPr>
          <a:xfrm>
            <a:off x="564349" y="845700"/>
            <a:ext cx="10515600" cy="1287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1600" dirty="0">
                <a:latin typeface="Century Gothic" panose="020B0502020202020204" pitchFamily="34" charset="0"/>
                <a:cs typeface="Avenir Light"/>
              </a:rPr>
              <a:t>Choose a Department to be removed, right click, select Remove Department &gt; You need to key in a Captcha code as a safety precaution to remove departments that have sub departments.</a:t>
            </a:r>
          </a:p>
        </p:txBody>
      </p:sp>
    </p:spTree>
    <p:extLst>
      <p:ext uri="{BB962C8B-B14F-4D97-AF65-F5344CB8AC3E}">
        <p14:creationId xmlns:p14="http://schemas.microsoft.com/office/powerpoint/2010/main" val="4188277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4 - </a:t>
            </a:r>
            <a:r>
              <a:rPr lang="en-MY" sz="1400" dirty="0">
                <a:latin typeface="Century Gothic" panose="020B0502020202020204" pitchFamily="34" charset="0"/>
                <a:cs typeface="Avenir Light"/>
              </a:rPr>
              <a:t>User Management Guide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ADDING USERS</a:t>
            </a:r>
          </a:p>
        </p:txBody>
      </p:sp>
      <p:sp>
        <p:nvSpPr>
          <p:cNvPr id="9" name="Content Placeholder 2"/>
          <p:cNvSpPr txBox="1">
            <a:spLocks/>
          </p:cNvSpPr>
          <p:nvPr/>
        </p:nvSpPr>
        <p:spPr>
          <a:xfrm>
            <a:off x="500575" y="702354"/>
            <a:ext cx="10870257" cy="1373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MY" sz="1600" dirty="0">
                <a:latin typeface="Century Gothic" panose="020B0502020202020204" pitchFamily="34" charset="0"/>
                <a:cs typeface="Avenir Light"/>
              </a:rPr>
              <a:t>Now you are ready to add users into TCMS V3. There are 2 options to add users: individually or by batch.</a:t>
            </a:r>
          </a:p>
          <a:p>
            <a:pPr marL="342900" indent="-342900">
              <a:lnSpc>
                <a:spcPct val="100000"/>
              </a:lnSpc>
              <a:buFont typeface="+mj-lt"/>
              <a:buAutoNum type="arabicPeriod"/>
            </a:pPr>
            <a:r>
              <a:rPr lang="en-MY" sz="1600" b="1" dirty="0">
                <a:latin typeface="Century Gothic" panose="020B0502020202020204" pitchFamily="34" charset="0"/>
                <a:cs typeface="Avenir Light"/>
              </a:rPr>
              <a:t>Adding Users Individually/Manually</a:t>
            </a:r>
            <a:endParaRPr lang="en-MY" sz="1600" b="1" dirty="0">
              <a:solidFill>
                <a:srgbClr val="FF0000"/>
              </a:solidFill>
              <a:latin typeface="Century Gothic" panose="020B0502020202020204" pitchFamily="34" charset="0"/>
              <a:cs typeface="Avenir Light"/>
            </a:endParaRPr>
          </a:p>
          <a:p>
            <a:pPr lvl="1">
              <a:lnSpc>
                <a:spcPct val="100000"/>
              </a:lnSpc>
            </a:pPr>
            <a:r>
              <a:rPr lang="en-MY" sz="1400" dirty="0">
                <a:solidFill>
                  <a:schemeClr val="accent5">
                    <a:lumMod val="75000"/>
                  </a:schemeClr>
                </a:solidFill>
                <a:latin typeface="Century Gothic" panose="020B0502020202020204" pitchFamily="34" charset="0"/>
                <a:cs typeface="Avenir Light"/>
              </a:rPr>
              <a:t>Choose Users &gt; New User &gt; Add and Continue (to add more than 1 user) or just go with Add (to include only 1 user) </a:t>
            </a:r>
          </a:p>
          <a:p>
            <a:pPr lvl="1">
              <a:lnSpc>
                <a:spcPct val="100000"/>
              </a:lnSpc>
            </a:pPr>
            <a:r>
              <a:rPr lang="en-MY" sz="1400" dirty="0">
                <a:solidFill>
                  <a:schemeClr val="accent5">
                    <a:lumMod val="75000"/>
                  </a:schemeClr>
                </a:solidFill>
                <a:latin typeface="Century Gothic" panose="020B0502020202020204" pitchFamily="34" charset="0"/>
                <a:cs typeface="Avenir Light"/>
              </a:rPr>
              <a:t>Users can also be added by right clicking at a specific department on the left panel. </a:t>
            </a:r>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MY" sz="2000" b="1" dirty="0"/>
          </a:p>
        </p:txBody>
      </p:sp>
      <p:pic>
        <p:nvPicPr>
          <p:cNvPr id="10" name="Picture 9"/>
          <p:cNvPicPr>
            <a:picLocks noChangeAspect="1"/>
          </p:cNvPicPr>
          <p:nvPr/>
        </p:nvPicPr>
        <p:blipFill>
          <a:blip r:embed="rId3"/>
          <a:stretch>
            <a:fillRect/>
          </a:stretch>
        </p:blipFill>
        <p:spPr>
          <a:xfrm>
            <a:off x="2790206" y="2076226"/>
            <a:ext cx="5998791" cy="3967215"/>
          </a:xfrm>
          <a:prstGeom prst="rect">
            <a:avLst/>
          </a:prstGeom>
          <a:ln>
            <a:solidFill>
              <a:schemeClr val="tx1"/>
            </a:solidFill>
          </a:ln>
        </p:spPr>
      </p:pic>
    </p:spTree>
    <p:extLst>
      <p:ext uri="{BB962C8B-B14F-4D97-AF65-F5344CB8AC3E}">
        <p14:creationId xmlns:p14="http://schemas.microsoft.com/office/powerpoint/2010/main" val="4197857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4 - </a:t>
            </a:r>
            <a:r>
              <a:rPr lang="en-MY" sz="1400" dirty="0">
                <a:latin typeface="Century Gothic" panose="020B0502020202020204" pitchFamily="34" charset="0"/>
                <a:cs typeface="Avenir Light"/>
              </a:rPr>
              <a:t>User Management Guide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lumMod val="60000"/>
                    <a:lumOff val="40000"/>
                  </a:schemeClr>
                </a:solidFill>
                <a:latin typeface="Century Gothic" panose="020B0502020202020204" pitchFamily="34" charset="0"/>
                <a:cs typeface="Avenir Light"/>
              </a:rPr>
              <a:t>ADDING DEPARTMENT</a:t>
            </a:r>
          </a:p>
        </p:txBody>
      </p:sp>
      <p:sp>
        <p:nvSpPr>
          <p:cNvPr id="9" name="Content Placeholder 2"/>
          <p:cNvSpPr txBox="1">
            <a:spLocks/>
          </p:cNvSpPr>
          <p:nvPr/>
        </p:nvSpPr>
        <p:spPr>
          <a:xfrm>
            <a:off x="495386" y="817391"/>
            <a:ext cx="5894656" cy="2297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MY" sz="1600" b="1" dirty="0">
                <a:solidFill>
                  <a:schemeClr val="bg2">
                    <a:lumMod val="25000"/>
                  </a:schemeClr>
                </a:solidFill>
                <a:latin typeface="Century Gothic" panose="020B0502020202020204" pitchFamily="34" charset="0"/>
                <a:cs typeface="Avenir Light"/>
              </a:rPr>
              <a:t>2. Adding Users by Batch</a:t>
            </a:r>
            <a:endParaRPr lang="en-MY" sz="1600" dirty="0">
              <a:latin typeface="Century Gothic" panose="020B0502020202020204" pitchFamily="34" charset="0"/>
              <a:cs typeface="Avenir Light"/>
            </a:endParaRPr>
          </a:p>
          <a:p>
            <a:pPr marL="0" indent="0">
              <a:lnSpc>
                <a:spcPct val="150000"/>
              </a:lnSpc>
              <a:spcBef>
                <a:spcPts val="0"/>
              </a:spcBef>
              <a:buFont typeface="Arial" panose="020B0604020202020204" pitchFamily="34" charset="0"/>
              <a:buNone/>
            </a:pPr>
            <a:r>
              <a:rPr lang="en-MY" sz="1600" dirty="0">
                <a:latin typeface="Century Gothic" panose="020B0502020202020204" pitchFamily="34" charset="0"/>
                <a:cs typeface="Avenir Light"/>
              </a:rPr>
              <a:t>TCMS V3 allows user addition by batch: </a:t>
            </a:r>
          </a:p>
          <a:p>
            <a:pPr marL="0" indent="0">
              <a:lnSpc>
                <a:spcPct val="150000"/>
              </a:lnSpc>
              <a:spcBef>
                <a:spcPts val="0"/>
              </a:spcBef>
              <a:buFont typeface="Arial" panose="020B0604020202020204" pitchFamily="34" charset="0"/>
              <a:buNone/>
            </a:pPr>
            <a:r>
              <a:rPr lang="en-MY" sz="1400" i="1" dirty="0">
                <a:solidFill>
                  <a:schemeClr val="accent5">
                    <a:lumMod val="75000"/>
                  </a:schemeClr>
                </a:solidFill>
                <a:latin typeface="Century Gothic" panose="020B0502020202020204" pitchFamily="34" charset="0"/>
                <a:cs typeface="Avenir Light"/>
              </a:rPr>
              <a:t>Users &gt; Batch Create User &gt; Select department on the left panel &gt; Key-in relevant information &gt; Execute</a:t>
            </a:r>
          </a:p>
          <a:p>
            <a:pPr marL="0" indent="0" algn="ctr">
              <a:lnSpc>
                <a:spcPct val="150000"/>
              </a:lnSpc>
              <a:spcBef>
                <a:spcPts val="0"/>
              </a:spcBef>
              <a:buFont typeface="Arial" panose="020B0604020202020204" pitchFamily="34" charset="0"/>
              <a:buNone/>
            </a:pPr>
            <a:endParaRPr lang="en-MY" sz="1400" dirty="0">
              <a:solidFill>
                <a:schemeClr val="accent5">
                  <a:lumMod val="75000"/>
                </a:schemeClr>
              </a:solidFill>
              <a:latin typeface="Century Gothic" panose="020B0502020202020204" pitchFamily="34" charset="0"/>
              <a:cs typeface="Avenir Light"/>
            </a:endParaRPr>
          </a:p>
          <a:p>
            <a:pPr marL="0" indent="0">
              <a:buFont typeface="Arial" panose="020B0604020202020204" pitchFamily="34" charset="0"/>
              <a:buNone/>
            </a:pPr>
            <a:endParaRPr lang="en-MY" dirty="0"/>
          </a:p>
        </p:txBody>
      </p:sp>
      <p:pic>
        <p:nvPicPr>
          <p:cNvPr id="10" name="Picture 9"/>
          <p:cNvPicPr>
            <a:picLocks noChangeAspect="1"/>
          </p:cNvPicPr>
          <p:nvPr/>
        </p:nvPicPr>
        <p:blipFill>
          <a:blip r:embed="rId3"/>
          <a:stretch>
            <a:fillRect/>
          </a:stretch>
        </p:blipFill>
        <p:spPr>
          <a:xfrm>
            <a:off x="6651569" y="308449"/>
            <a:ext cx="4789919" cy="3475920"/>
          </a:xfrm>
          <a:prstGeom prst="rect">
            <a:avLst/>
          </a:prstGeom>
        </p:spPr>
      </p:pic>
      <p:sp>
        <p:nvSpPr>
          <p:cNvPr id="2" name="TextBox 1"/>
          <p:cNvSpPr txBox="1"/>
          <p:nvPr/>
        </p:nvSpPr>
        <p:spPr>
          <a:xfrm>
            <a:off x="495386" y="2444252"/>
            <a:ext cx="5733292" cy="1384995"/>
          </a:xfrm>
          <a:prstGeom prst="rect">
            <a:avLst/>
          </a:prstGeom>
          <a:noFill/>
        </p:spPr>
        <p:txBody>
          <a:bodyPr wrap="square" rtlCol="0">
            <a:spAutoFit/>
          </a:bodyPr>
          <a:lstStyle/>
          <a:p>
            <a:pPr>
              <a:lnSpc>
                <a:spcPct val="150000"/>
              </a:lnSpc>
            </a:pPr>
            <a:r>
              <a:rPr lang="en-MY" sz="1400" b="1" dirty="0">
                <a:latin typeface="Century Gothic" panose="020B0502020202020204" pitchFamily="34" charset="0"/>
                <a:cs typeface="Avenir Light"/>
              </a:rPr>
              <a:t>User ID</a:t>
            </a:r>
            <a:r>
              <a:rPr lang="en-MY" sz="1400" dirty="0">
                <a:latin typeface="Century Gothic" panose="020B0502020202020204" pitchFamily="34" charset="0"/>
                <a:cs typeface="Avenir Light"/>
              </a:rPr>
              <a:t>: Insert the range of user ID in both columns and TCMS V3 will generate them accordingly.</a:t>
            </a:r>
          </a:p>
          <a:p>
            <a:pPr>
              <a:lnSpc>
                <a:spcPct val="150000"/>
              </a:lnSpc>
            </a:pPr>
            <a:r>
              <a:rPr lang="en-MY" sz="1400" b="1" dirty="0">
                <a:latin typeface="Century Gothic" panose="020B0502020202020204" pitchFamily="34" charset="0"/>
                <a:cs typeface="Avenir Light"/>
              </a:rPr>
              <a:t>Card </a:t>
            </a:r>
            <a:r>
              <a:rPr lang="en-MY" sz="1400" b="1" dirty="0" err="1">
                <a:latin typeface="Century Gothic" panose="020B0502020202020204" pitchFamily="34" charset="0"/>
                <a:cs typeface="Avenir Light"/>
              </a:rPr>
              <a:t>Num</a:t>
            </a:r>
            <a:r>
              <a:rPr lang="en-MY" sz="1400" dirty="0">
                <a:latin typeface="Century Gothic" panose="020B0502020202020204" pitchFamily="34" charset="0"/>
                <a:cs typeface="Avenir Light"/>
              </a:rPr>
              <a:t>: Insert the card number and TCMS V3 will generate for each user in an ascending sequence.</a:t>
            </a:r>
          </a:p>
        </p:txBody>
      </p:sp>
      <p:sp>
        <p:nvSpPr>
          <p:cNvPr id="3" name="TextBox 2"/>
          <p:cNvSpPr txBox="1"/>
          <p:nvPr/>
        </p:nvSpPr>
        <p:spPr>
          <a:xfrm>
            <a:off x="495386" y="3812184"/>
            <a:ext cx="10726198" cy="1985159"/>
          </a:xfrm>
          <a:prstGeom prst="rect">
            <a:avLst/>
          </a:prstGeom>
          <a:noFill/>
        </p:spPr>
        <p:txBody>
          <a:bodyPr wrap="square" rtlCol="0">
            <a:spAutoFit/>
          </a:bodyPr>
          <a:lstStyle/>
          <a:p>
            <a:pPr>
              <a:lnSpc>
                <a:spcPct val="150000"/>
              </a:lnSpc>
            </a:pPr>
            <a:r>
              <a:rPr lang="en-MY" sz="1400" b="1" dirty="0">
                <a:latin typeface="Century Gothic" panose="020B0502020202020204" pitchFamily="34" charset="0"/>
                <a:cs typeface="Avenir Light"/>
              </a:rPr>
              <a:t>Username: </a:t>
            </a:r>
            <a:r>
              <a:rPr lang="en-MY" sz="1400" dirty="0">
                <a:latin typeface="Century Gothic" panose="020B0502020202020204" pitchFamily="34" charset="0"/>
                <a:cs typeface="Avenir Light"/>
              </a:rPr>
              <a:t>You can insert a general name for the username and the user ID will adapt along. </a:t>
            </a:r>
          </a:p>
          <a:p>
            <a:pPr>
              <a:lnSpc>
                <a:spcPct val="150000"/>
              </a:lnSpc>
            </a:pPr>
            <a:r>
              <a:rPr lang="en-MY" sz="1400" b="1" dirty="0">
                <a:latin typeface="Century Gothic" panose="020B0502020202020204" pitchFamily="34" charset="0"/>
                <a:cs typeface="Avenir Light"/>
              </a:rPr>
              <a:t>Designation: </a:t>
            </a:r>
            <a:r>
              <a:rPr lang="en-MY" sz="1400" dirty="0">
                <a:latin typeface="Century Gothic" panose="020B0502020202020204" pitchFamily="34" charset="0"/>
                <a:cs typeface="Avenir Light"/>
              </a:rPr>
              <a:t>Insert the users’ designation. The whole batch will be assigned to the same designation once you click execute.</a:t>
            </a:r>
          </a:p>
          <a:p>
            <a:pPr>
              <a:lnSpc>
                <a:spcPct val="150000"/>
              </a:lnSpc>
            </a:pPr>
            <a:r>
              <a:rPr lang="en-MY" sz="1400" b="1" dirty="0">
                <a:latin typeface="Century Gothic" panose="020B0502020202020204" pitchFamily="34" charset="0"/>
                <a:cs typeface="Avenir Light"/>
              </a:rPr>
              <a:t>Group Duty Roster: </a:t>
            </a:r>
            <a:r>
              <a:rPr lang="en-MY" sz="1400" dirty="0">
                <a:latin typeface="Century Gothic" panose="020B0502020202020204" pitchFamily="34" charset="0"/>
                <a:cs typeface="Avenir Light"/>
              </a:rPr>
              <a:t>Insert the users’ group duty roster. The whole batch will be assigned to the same group duty roster once you click execute.</a:t>
            </a:r>
          </a:p>
          <a:p>
            <a:endParaRPr lang="en-US" dirty="0"/>
          </a:p>
        </p:txBody>
      </p:sp>
    </p:spTree>
    <p:extLst>
      <p:ext uri="{BB962C8B-B14F-4D97-AF65-F5344CB8AC3E}">
        <p14:creationId xmlns:p14="http://schemas.microsoft.com/office/powerpoint/2010/main" val="3918579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4543" y="874530"/>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4 - </a:t>
            </a:r>
            <a:r>
              <a:rPr lang="en-MY" sz="1400" dirty="0">
                <a:latin typeface="Century Gothic" panose="020B0502020202020204" pitchFamily="34" charset="0"/>
                <a:cs typeface="Avenir Light"/>
              </a:rPr>
              <a:t>User Management Guide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ADDING USERS USING OFIS Y</a:t>
            </a:r>
          </a:p>
        </p:txBody>
      </p:sp>
      <p:sp>
        <p:nvSpPr>
          <p:cNvPr id="9" name="Content Placeholder 2"/>
          <p:cNvSpPr txBox="1">
            <a:spLocks/>
          </p:cNvSpPr>
          <p:nvPr/>
        </p:nvSpPr>
        <p:spPr>
          <a:xfrm>
            <a:off x="431063" y="684932"/>
            <a:ext cx="10515600" cy="2284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1600" dirty="0">
                <a:latin typeface="Century Gothic" panose="020B0502020202020204" pitchFamily="34" charset="0"/>
                <a:cs typeface="Avenir Light"/>
              </a:rPr>
              <a:t>There is another option to enrol fingerprint. You can use the OFIS Y device connected to a PC as an enrolment centre instead of using the installed-on-wall device. </a:t>
            </a:r>
            <a:endParaRPr lang="en-MY" sz="1600" b="1" dirty="0">
              <a:latin typeface="Century Gothic" panose="020B0502020202020204" pitchFamily="34" charset="0"/>
              <a:cs typeface="Avenir Light"/>
            </a:endParaRPr>
          </a:p>
          <a:p>
            <a:pPr marL="0" indent="0">
              <a:buFont typeface="Arial" panose="020B0604020202020204" pitchFamily="34" charset="0"/>
              <a:buNone/>
            </a:pPr>
            <a:r>
              <a:rPr lang="en-MY" sz="1600" dirty="0">
                <a:solidFill>
                  <a:schemeClr val="accent5">
                    <a:lumMod val="75000"/>
                  </a:schemeClr>
                </a:solidFill>
                <a:latin typeface="Century Gothic" panose="020B0502020202020204" pitchFamily="34" charset="0"/>
                <a:cs typeface="Avenir Light"/>
              </a:rPr>
              <a:t>Plug the OFIS Y device to the computer &gt; Select the employee from the left tab &gt; Fingerprint Tab &gt; Edit &gt; Registration.</a:t>
            </a:r>
          </a:p>
          <a:p>
            <a:pPr marL="0" indent="0">
              <a:buFont typeface="Arial" panose="020B0604020202020204" pitchFamily="34" charset="0"/>
              <a:buNone/>
            </a:pPr>
            <a:r>
              <a:rPr lang="en-US" sz="1200" b="1" dirty="0">
                <a:solidFill>
                  <a:srgbClr val="FF0000"/>
                </a:solidFill>
                <a:latin typeface="Century Gothic" panose="020B0502020202020204" pitchFamily="34" charset="0"/>
                <a:cs typeface="Avenir Light"/>
              </a:rPr>
              <a:t>Note: </a:t>
            </a:r>
            <a:r>
              <a:rPr lang="en-US" sz="1200" i="1" dirty="0">
                <a:solidFill>
                  <a:srgbClr val="FF0000"/>
                </a:solidFill>
                <a:latin typeface="Century Gothic" panose="020B0502020202020204" pitchFamily="34" charset="0"/>
                <a:cs typeface="Avenir Light"/>
              </a:rPr>
              <a:t>If you get a pop up message saying, “no sensor is detected”, please ensure that the OFIS Y is plugged in properly, otherwise, </a:t>
            </a:r>
            <a:r>
              <a:rPr lang="en-US" sz="1200" dirty="0">
                <a:solidFill>
                  <a:srgbClr val="FF0000"/>
                </a:solidFill>
                <a:latin typeface="Century Gothic" panose="020B0502020202020204" pitchFamily="34" charset="0"/>
                <a:cs typeface="Avenir Light"/>
              </a:rPr>
              <a:t>proceed to reinstall the OFIS driver.</a:t>
            </a:r>
            <a:endParaRPr lang="en-MY" sz="1200" b="1" dirty="0">
              <a:solidFill>
                <a:srgbClr val="FF0000"/>
              </a:solidFill>
              <a:latin typeface="Century Gothic" panose="020B0502020202020204" pitchFamily="34" charset="0"/>
              <a:cs typeface="Avenir Light"/>
            </a:endParaRPr>
          </a:p>
          <a:p>
            <a:pPr marL="0" indent="0">
              <a:buFont typeface="Arial" panose="020B0604020202020204" pitchFamily="34" charset="0"/>
              <a:buNone/>
            </a:pPr>
            <a:endParaRPr lang="en-MY" sz="1600" b="1" dirty="0">
              <a:solidFill>
                <a:srgbClr val="800000"/>
              </a:solidFill>
            </a:endParaRPr>
          </a:p>
        </p:txBody>
      </p:sp>
      <p:pic>
        <p:nvPicPr>
          <p:cNvPr id="10" name="Picture 9"/>
          <p:cNvPicPr>
            <a:picLocks noChangeAspect="1"/>
          </p:cNvPicPr>
          <p:nvPr/>
        </p:nvPicPr>
        <p:blipFill>
          <a:blip r:embed="rId3"/>
          <a:stretch>
            <a:fillRect/>
          </a:stretch>
        </p:blipFill>
        <p:spPr>
          <a:xfrm>
            <a:off x="3365472" y="2330326"/>
            <a:ext cx="4390792" cy="3509539"/>
          </a:xfrm>
          <a:prstGeom prst="rect">
            <a:avLst/>
          </a:prstGeom>
          <a:ln>
            <a:solidFill>
              <a:schemeClr val="tx1"/>
            </a:solidFill>
          </a:ln>
        </p:spPr>
      </p:pic>
    </p:spTree>
    <p:extLst>
      <p:ext uri="{BB962C8B-B14F-4D97-AF65-F5344CB8AC3E}">
        <p14:creationId xmlns:p14="http://schemas.microsoft.com/office/powerpoint/2010/main" val="114448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725" y="788468"/>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6" name="Content Placeholder 2"/>
          <p:cNvSpPr txBox="1">
            <a:spLocks/>
          </p:cNvSpPr>
          <p:nvPr/>
        </p:nvSpPr>
        <p:spPr>
          <a:xfrm>
            <a:off x="355655" y="323278"/>
            <a:ext cx="10980766" cy="6147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accent2"/>
                </a:solidFill>
                <a:latin typeface="Century Gothic" panose="020B0502020202020204" pitchFamily="34" charset="0"/>
                <a:cs typeface="Avenir Light"/>
              </a:rPr>
              <a:t>INITIATE INSTALLATION</a:t>
            </a:r>
            <a:endParaRPr lang="en-MY" sz="2000" dirty="0">
              <a:solidFill>
                <a:schemeClr val="accent2"/>
              </a:solidFill>
              <a:latin typeface="Century Gothic" panose="020B0502020202020204" pitchFamily="34" charset="0"/>
            </a:endParaRPr>
          </a:p>
          <a:p>
            <a:pPr>
              <a:lnSpc>
                <a:spcPct val="100000"/>
              </a:lnSpc>
            </a:pPr>
            <a:r>
              <a:rPr lang="en-US" sz="1800" dirty="0">
                <a:latin typeface="Century Gothic" panose="020B0502020202020204" pitchFamily="34" charset="0"/>
                <a:cs typeface="Arial" panose="020B0604020202020204" pitchFamily="34" charset="0"/>
              </a:rPr>
              <a:t>You need to run the installer manually if you download the software to the PC. Go to TCMS V3 setup file, right click and select </a:t>
            </a:r>
            <a:r>
              <a:rPr lang="en-US" sz="1800" b="1" dirty="0">
                <a:latin typeface="Century Gothic" panose="020B0502020202020204" pitchFamily="34" charset="0"/>
                <a:cs typeface="Arial" panose="020B0604020202020204" pitchFamily="34" charset="0"/>
              </a:rPr>
              <a:t>Run as administrator</a:t>
            </a:r>
            <a:r>
              <a:rPr lang="en-US" sz="1800" dirty="0">
                <a:latin typeface="Century Gothic" panose="020B0502020202020204" pitchFamily="34" charset="0"/>
                <a:cs typeface="Arial" panose="020B0604020202020204" pitchFamily="34" charset="0"/>
              </a:rPr>
              <a:t>. </a:t>
            </a:r>
          </a:p>
          <a:p>
            <a:pPr>
              <a:lnSpc>
                <a:spcPct val="100000"/>
              </a:lnSpc>
            </a:pPr>
            <a:r>
              <a:rPr lang="en-US" sz="1800" dirty="0">
                <a:latin typeface="Century Gothic" panose="020B0502020202020204" pitchFamily="34" charset="0"/>
                <a:cs typeface="Arial" panose="020B0604020202020204" pitchFamily="34" charset="0"/>
              </a:rPr>
              <a:t>Click </a:t>
            </a:r>
            <a:r>
              <a:rPr lang="en-US" sz="1800" b="1" dirty="0">
                <a:latin typeface="Century Gothic" panose="020B0502020202020204" pitchFamily="34" charset="0"/>
                <a:cs typeface="Arial" panose="020B0604020202020204" pitchFamily="34" charset="0"/>
              </a:rPr>
              <a:t>Install</a:t>
            </a:r>
            <a:r>
              <a:rPr lang="en-US" sz="1800" dirty="0">
                <a:latin typeface="Century Gothic" panose="020B0502020202020204" pitchFamily="34" charset="0"/>
                <a:cs typeface="Arial" panose="020B0604020202020204" pitchFamily="34" charset="0"/>
              </a:rPr>
              <a:t> to initiate the installation process.</a:t>
            </a:r>
            <a:endParaRPr lang="en-MY" sz="1800" dirty="0">
              <a:latin typeface="Century Gothic" panose="020B0502020202020204" pitchFamily="34" charset="0"/>
              <a:cs typeface="Arial" panose="020B0604020202020204" pitchFamily="34" charset="0"/>
            </a:endParaRPr>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MY"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590763" y="1904106"/>
            <a:ext cx="5939058" cy="4079758"/>
          </a:xfrm>
          <a:prstGeom prst="rect">
            <a:avLst/>
          </a:prstGeom>
          <a:noFill/>
          <a:ln>
            <a:solidFill>
              <a:schemeClr val="tx1"/>
            </a:solidFill>
          </a:ln>
        </p:spPr>
      </p:pic>
      <p:sp>
        <p:nvSpPr>
          <p:cNvPr id="9" name="Rectangle 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1 - Familiarize with TCMS V3 and Its Simple Installation Process</a:t>
            </a:r>
            <a:endParaRPr lang="en-US" sz="1400" dirty="0">
              <a:solidFill>
                <a:schemeClr val="accent1">
                  <a:lumMod val="7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957906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4 - </a:t>
            </a:r>
            <a:r>
              <a:rPr lang="en-MY" sz="1400" dirty="0">
                <a:latin typeface="Century Gothic" panose="020B0502020202020204" pitchFamily="34" charset="0"/>
                <a:cs typeface="Avenir Light"/>
              </a:rPr>
              <a:t>User Management Guide</a:t>
            </a:r>
          </a:p>
        </p:txBody>
      </p:sp>
      <p:sp>
        <p:nvSpPr>
          <p:cNvPr id="9" name="Content Placeholder 2"/>
          <p:cNvSpPr txBox="1">
            <a:spLocks/>
          </p:cNvSpPr>
          <p:nvPr/>
        </p:nvSpPr>
        <p:spPr>
          <a:xfrm>
            <a:off x="416169" y="688488"/>
            <a:ext cx="10515600" cy="1097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MY" sz="1400" dirty="0">
                <a:latin typeface="Century Gothic" panose="020B0502020202020204" pitchFamily="34" charset="0"/>
                <a:cs typeface="Avenir Light"/>
              </a:rPr>
              <a:t>You will be prompted an OFIS Window below. Select fingers to enrol by clicking the finger on the diagram &gt; Scan the finger 4 times to enrol &gt; OK &gt; Save</a:t>
            </a:r>
          </a:p>
          <a:p>
            <a:pPr marL="0" indent="0">
              <a:lnSpc>
                <a:spcPct val="100000"/>
              </a:lnSpc>
              <a:spcBef>
                <a:spcPts val="0"/>
              </a:spcBef>
              <a:buFont typeface="Arial" panose="020B0604020202020204" pitchFamily="34" charset="0"/>
              <a:buNone/>
            </a:pPr>
            <a:endParaRPr lang="en-MY" sz="1400" dirty="0">
              <a:latin typeface="Century Gothic" panose="020B0502020202020204" pitchFamily="34" charset="0"/>
              <a:cs typeface="Avenir Light"/>
            </a:endParaRPr>
          </a:p>
          <a:p>
            <a:pPr marL="0" indent="0">
              <a:lnSpc>
                <a:spcPct val="100000"/>
              </a:lnSpc>
              <a:spcBef>
                <a:spcPts val="0"/>
              </a:spcBef>
              <a:buFont typeface="Arial" panose="020B0604020202020204" pitchFamily="34" charset="0"/>
              <a:buNone/>
            </a:pPr>
            <a:r>
              <a:rPr lang="en-MY" sz="1400" dirty="0">
                <a:latin typeface="Century Gothic" panose="020B0502020202020204" pitchFamily="34" charset="0"/>
                <a:cs typeface="Avenir Light"/>
              </a:rPr>
              <a:t>Repeat for process for the rest of the employees &gt; Sync device for the changes to take place.</a:t>
            </a:r>
          </a:p>
          <a:p>
            <a:pPr>
              <a:lnSpc>
                <a:spcPct val="100000"/>
              </a:lnSpc>
              <a:spcBef>
                <a:spcPts val="0"/>
              </a:spcBef>
            </a:pPr>
            <a:endParaRPr lang="en-US" sz="2000" dirty="0">
              <a:latin typeface="Avenir Light"/>
              <a:cs typeface="Avenir Light"/>
            </a:endParaRPr>
          </a:p>
          <a:p>
            <a:pPr>
              <a:lnSpc>
                <a:spcPct val="100000"/>
              </a:lnSpc>
              <a:spcBef>
                <a:spcPts val="0"/>
              </a:spcBef>
            </a:pPr>
            <a:endParaRPr lang="en-MY" sz="2000" dirty="0">
              <a:latin typeface="Avenir Light"/>
              <a:cs typeface="Avenir Light"/>
            </a:endParaRPr>
          </a:p>
        </p:txBody>
      </p:sp>
      <p:sp>
        <p:nvSpPr>
          <p:cNvPr id="10" name="TextBox 9"/>
          <p:cNvSpPr txBox="1"/>
          <p:nvPr/>
        </p:nvSpPr>
        <p:spPr>
          <a:xfrm>
            <a:off x="431063" y="198149"/>
            <a:ext cx="8769714" cy="400110"/>
          </a:xfrm>
          <a:prstGeom prst="rect">
            <a:avLst/>
          </a:prstGeom>
          <a:noFill/>
        </p:spPr>
        <p:txBody>
          <a:bodyPr wrap="square" rtlCol="0">
            <a:spAutoFit/>
          </a:bodyPr>
          <a:lstStyle/>
          <a:p>
            <a:r>
              <a:rPr lang="en-MY" sz="2000" b="1" dirty="0">
                <a:solidFill>
                  <a:schemeClr val="accent2">
                    <a:lumMod val="60000"/>
                    <a:lumOff val="40000"/>
                  </a:schemeClr>
                </a:solidFill>
                <a:latin typeface="Century Gothic" panose="020B0502020202020204" pitchFamily="34" charset="0"/>
                <a:cs typeface="Avenir Light"/>
              </a:rPr>
              <a:t>ADDING USERS USING OFIS Y</a:t>
            </a:r>
          </a:p>
        </p:txBody>
      </p:sp>
      <p:pic>
        <p:nvPicPr>
          <p:cNvPr id="11" name="Picture 10"/>
          <p:cNvPicPr>
            <a:picLocks noChangeAspect="1"/>
          </p:cNvPicPr>
          <p:nvPr/>
        </p:nvPicPr>
        <p:blipFill>
          <a:blip r:embed="rId3"/>
          <a:stretch>
            <a:fillRect/>
          </a:stretch>
        </p:blipFill>
        <p:spPr>
          <a:xfrm>
            <a:off x="2989872" y="1754227"/>
            <a:ext cx="5656728" cy="4168736"/>
          </a:xfrm>
          <a:prstGeom prst="rect">
            <a:avLst/>
          </a:prstGeom>
          <a:ln>
            <a:solidFill>
              <a:schemeClr val="tx1"/>
            </a:solidFill>
          </a:ln>
        </p:spPr>
      </p:pic>
    </p:spTree>
    <p:extLst>
      <p:ext uri="{BB962C8B-B14F-4D97-AF65-F5344CB8AC3E}">
        <p14:creationId xmlns:p14="http://schemas.microsoft.com/office/powerpoint/2010/main" val="1797163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4 - </a:t>
            </a:r>
            <a:r>
              <a:rPr lang="en-MY" sz="1400" dirty="0">
                <a:latin typeface="Century Gothic" panose="020B0502020202020204" pitchFamily="34" charset="0"/>
                <a:cs typeface="Avenir Light"/>
              </a:rPr>
              <a:t>User Management Guide</a:t>
            </a:r>
          </a:p>
        </p:txBody>
      </p:sp>
      <p:sp>
        <p:nvSpPr>
          <p:cNvPr id="9" name="TextBox 8"/>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ADDING USERS BY IMPORTING EMPLOYEES FROM DEVICE</a:t>
            </a:r>
          </a:p>
        </p:txBody>
      </p:sp>
      <p:sp>
        <p:nvSpPr>
          <p:cNvPr id="10" name="Content Placeholder 2"/>
          <p:cNvSpPr txBox="1">
            <a:spLocks/>
          </p:cNvSpPr>
          <p:nvPr/>
        </p:nvSpPr>
        <p:spPr>
          <a:xfrm>
            <a:off x="431063" y="656795"/>
            <a:ext cx="10472570" cy="15377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1600" dirty="0">
                <a:latin typeface="Century Gothic" panose="020B0502020202020204" pitchFamily="34" charset="0"/>
                <a:cs typeface="Avenir Light"/>
              </a:rPr>
              <a:t>Employees can be imported directly from devices by the admin to simplify the enrolment process.</a:t>
            </a:r>
          </a:p>
          <a:p>
            <a:r>
              <a:rPr lang="en-MY" sz="1600" dirty="0">
                <a:latin typeface="Century Gothic" panose="020B0502020202020204" pitchFamily="34" charset="0"/>
                <a:cs typeface="Avenir Light"/>
              </a:rPr>
              <a:t>Go to Users tab &gt; Download User</a:t>
            </a:r>
          </a:p>
          <a:p>
            <a:r>
              <a:rPr lang="en-MY" sz="1600" dirty="0">
                <a:latin typeface="Century Gothic" panose="020B0502020202020204" pitchFamily="34" charset="0"/>
                <a:cs typeface="Avenir Light"/>
              </a:rPr>
              <a:t>Then download user window will pop up &gt; Double click on the device name at the left panel.</a:t>
            </a:r>
          </a:p>
          <a:p>
            <a:r>
              <a:rPr lang="en-MY" sz="1600" dirty="0">
                <a:latin typeface="Century Gothic" panose="020B0502020202020204" pitchFamily="34" charset="0"/>
                <a:cs typeface="Avenir Light"/>
              </a:rPr>
              <a:t>Select all &gt; Tick the type of data to be downloaded &gt; Download</a:t>
            </a:r>
          </a:p>
          <a:p>
            <a:endParaRPr lang="en-US" sz="1700" dirty="0">
              <a:latin typeface="Century Gothic" panose="020B0502020202020204" pitchFamily="34" charset="0"/>
            </a:endParaRPr>
          </a:p>
          <a:p>
            <a:endParaRPr lang="en-MY" sz="2000" dirty="0"/>
          </a:p>
        </p:txBody>
      </p:sp>
      <p:pic>
        <p:nvPicPr>
          <p:cNvPr id="11" name="Picture 10"/>
          <p:cNvPicPr>
            <a:picLocks noChangeAspect="1"/>
          </p:cNvPicPr>
          <p:nvPr/>
        </p:nvPicPr>
        <p:blipFill>
          <a:blip r:embed="rId3"/>
          <a:stretch>
            <a:fillRect/>
          </a:stretch>
        </p:blipFill>
        <p:spPr>
          <a:xfrm>
            <a:off x="3165909" y="2194561"/>
            <a:ext cx="5197478" cy="3829721"/>
          </a:xfrm>
          <a:prstGeom prst="rect">
            <a:avLst/>
          </a:prstGeom>
          <a:ln>
            <a:solidFill>
              <a:schemeClr val="tx1"/>
            </a:solidFill>
          </a:ln>
        </p:spPr>
      </p:pic>
    </p:spTree>
    <p:extLst>
      <p:ext uri="{BB962C8B-B14F-4D97-AF65-F5344CB8AC3E}">
        <p14:creationId xmlns:p14="http://schemas.microsoft.com/office/powerpoint/2010/main" val="520072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4 - </a:t>
            </a:r>
            <a:r>
              <a:rPr lang="en-MY" sz="1400" dirty="0">
                <a:latin typeface="Century Gothic" panose="020B0502020202020204" pitchFamily="34" charset="0"/>
                <a:cs typeface="Avenir Light"/>
              </a:rPr>
              <a:t>User Management Guide</a:t>
            </a:r>
          </a:p>
        </p:txBody>
      </p:sp>
      <p:sp>
        <p:nvSpPr>
          <p:cNvPr id="9" name="Content Placeholder 2"/>
          <p:cNvSpPr txBox="1">
            <a:spLocks/>
          </p:cNvSpPr>
          <p:nvPr/>
        </p:nvSpPr>
        <p:spPr>
          <a:xfrm>
            <a:off x="388032" y="391085"/>
            <a:ext cx="10515600" cy="1814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1600" dirty="0">
                <a:latin typeface="Century Gothic" panose="020B0502020202020204" pitchFamily="34" charset="0"/>
                <a:cs typeface="Avenir Light"/>
              </a:rPr>
              <a:t>Once you have downloaded the employee data, you can edit the detail of each employee.</a:t>
            </a:r>
          </a:p>
          <a:p>
            <a:r>
              <a:rPr lang="en-MY" sz="1600" dirty="0">
                <a:latin typeface="Century Gothic" panose="020B0502020202020204" pitchFamily="34" charset="0"/>
                <a:cs typeface="Avenir Light"/>
              </a:rPr>
              <a:t>Double click on the User ID or Username at the left panel, click Edit at the bottom right.</a:t>
            </a:r>
          </a:p>
          <a:p>
            <a:r>
              <a:rPr lang="en-MY" sz="1600" dirty="0">
                <a:latin typeface="Century Gothic" panose="020B0502020202020204" pitchFamily="34" charset="0"/>
                <a:cs typeface="Avenir Light"/>
              </a:rPr>
              <a:t>Edit the username for easier identification and assign employee to his/her department, click Save after you did the changes.</a:t>
            </a:r>
          </a:p>
          <a:p>
            <a:r>
              <a:rPr lang="en-MY" sz="1600" dirty="0">
                <a:latin typeface="Century Gothic" panose="020B0502020202020204" pitchFamily="34" charset="0"/>
                <a:cs typeface="Avenir Light"/>
              </a:rPr>
              <a:t>Repeat until all employees are assigned to their respective department(s), sync device in order for changes to take place.</a:t>
            </a:r>
          </a:p>
          <a:p>
            <a:endParaRPr lang="en-MY" sz="2000" dirty="0"/>
          </a:p>
          <a:p>
            <a:endParaRPr lang="en-MY" sz="2000" dirty="0"/>
          </a:p>
        </p:txBody>
      </p:sp>
      <p:pic>
        <p:nvPicPr>
          <p:cNvPr id="10" name="Picture 9"/>
          <p:cNvPicPr>
            <a:picLocks noChangeAspect="1"/>
          </p:cNvPicPr>
          <p:nvPr/>
        </p:nvPicPr>
        <p:blipFill>
          <a:blip r:embed="rId3"/>
          <a:stretch>
            <a:fillRect/>
          </a:stretch>
        </p:blipFill>
        <p:spPr>
          <a:xfrm>
            <a:off x="1332852" y="2309413"/>
            <a:ext cx="9251561" cy="3663645"/>
          </a:xfrm>
          <a:prstGeom prst="rect">
            <a:avLst/>
          </a:prstGeom>
          <a:ln>
            <a:solidFill>
              <a:schemeClr val="tx1"/>
            </a:solidFill>
          </a:ln>
        </p:spPr>
      </p:pic>
    </p:spTree>
    <p:extLst>
      <p:ext uri="{BB962C8B-B14F-4D97-AF65-F5344CB8AC3E}">
        <p14:creationId xmlns:p14="http://schemas.microsoft.com/office/powerpoint/2010/main" val="1442700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4 - </a:t>
            </a:r>
            <a:r>
              <a:rPr lang="en-MY" sz="1400" dirty="0">
                <a:latin typeface="Century Gothic" panose="020B0502020202020204" pitchFamily="34" charset="0"/>
                <a:cs typeface="Avenir Light"/>
              </a:rPr>
              <a:t>User Management Guide</a:t>
            </a:r>
          </a:p>
        </p:txBody>
      </p:sp>
      <p:sp>
        <p:nvSpPr>
          <p:cNvPr id="9" name="Content Placeholder 2"/>
          <p:cNvSpPr txBox="1">
            <a:spLocks/>
          </p:cNvSpPr>
          <p:nvPr/>
        </p:nvSpPr>
        <p:spPr>
          <a:xfrm>
            <a:off x="445546" y="369276"/>
            <a:ext cx="10515600" cy="2043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MY" sz="1500" dirty="0">
                <a:latin typeface="Century Gothic" panose="020B0502020202020204" pitchFamily="34" charset="0"/>
                <a:cs typeface="Avenir Light"/>
              </a:rPr>
              <a:t>You can also download users according to the department.</a:t>
            </a:r>
          </a:p>
          <a:p>
            <a:pPr marL="0" indent="0">
              <a:lnSpc>
                <a:spcPct val="100000"/>
              </a:lnSpc>
              <a:spcBef>
                <a:spcPts val="0"/>
              </a:spcBef>
              <a:buFont typeface="Arial" panose="020B0604020202020204" pitchFamily="34" charset="0"/>
              <a:buNone/>
            </a:pPr>
            <a:endParaRPr lang="en-MY" sz="1500" dirty="0">
              <a:latin typeface="Century Gothic" panose="020B0502020202020204" pitchFamily="34" charset="0"/>
              <a:cs typeface="Avenir Light"/>
            </a:endParaRPr>
          </a:p>
          <a:p>
            <a:pPr>
              <a:lnSpc>
                <a:spcPct val="100000"/>
              </a:lnSpc>
              <a:spcBef>
                <a:spcPts val="0"/>
              </a:spcBef>
            </a:pPr>
            <a:r>
              <a:rPr lang="en-MY" sz="1500" dirty="0">
                <a:latin typeface="Century Gothic" panose="020B0502020202020204" pitchFamily="34" charset="0"/>
                <a:cs typeface="Avenir Light"/>
              </a:rPr>
              <a:t>Click on the Department at the left panel, select Download User from the ribbon menu.</a:t>
            </a:r>
          </a:p>
          <a:p>
            <a:pPr>
              <a:lnSpc>
                <a:spcPct val="100000"/>
              </a:lnSpc>
              <a:spcBef>
                <a:spcPts val="0"/>
              </a:spcBef>
            </a:pPr>
            <a:r>
              <a:rPr lang="en-MY" sz="1500" dirty="0">
                <a:latin typeface="Century Gothic" panose="020B0502020202020204" pitchFamily="34" charset="0"/>
                <a:cs typeface="Avenir Light"/>
              </a:rPr>
              <a:t>Download user window will pop up, double click on the device name at the left panel.</a:t>
            </a:r>
          </a:p>
          <a:p>
            <a:pPr>
              <a:lnSpc>
                <a:spcPct val="100000"/>
              </a:lnSpc>
              <a:spcBef>
                <a:spcPts val="0"/>
              </a:spcBef>
            </a:pPr>
            <a:r>
              <a:rPr lang="en-MY" sz="1500" dirty="0">
                <a:latin typeface="Century Gothic" panose="020B0502020202020204" pitchFamily="34" charset="0"/>
                <a:cs typeface="Avenir Light"/>
              </a:rPr>
              <a:t>Select the users to be assigned to their respective department, data type to be downloaded,  proceed to download.</a:t>
            </a:r>
          </a:p>
          <a:p>
            <a:pPr marL="0" indent="0">
              <a:lnSpc>
                <a:spcPct val="100000"/>
              </a:lnSpc>
              <a:spcBef>
                <a:spcPts val="0"/>
              </a:spcBef>
              <a:buFont typeface="Arial" panose="020B0604020202020204" pitchFamily="34" charset="0"/>
              <a:buNone/>
            </a:pPr>
            <a:endParaRPr lang="en-MY" sz="1500" dirty="0">
              <a:latin typeface="Century Gothic" panose="020B0502020202020204" pitchFamily="34" charset="0"/>
              <a:cs typeface="Avenir Light"/>
            </a:endParaRPr>
          </a:p>
          <a:p>
            <a:pPr marL="0" indent="0">
              <a:lnSpc>
                <a:spcPct val="100000"/>
              </a:lnSpc>
              <a:spcBef>
                <a:spcPts val="0"/>
              </a:spcBef>
              <a:buFont typeface="Arial" panose="020B0604020202020204" pitchFamily="34" charset="0"/>
              <a:buNone/>
            </a:pPr>
            <a:r>
              <a:rPr lang="en-MY" sz="1500" dirty="0">
                <a:latin typeface="Century Gothic" panose="020B0502020202020204" pitchFamily="34" charset="0"/>
                <a:cs typeface="Avenir Light"/>
              </a:rPr>
              <a:t>Repeat the steps above to download users into different department.</a:t>
            </a:r>
          </a:p>
          <a:p>
            <a:pPr marL="0" indent="0">
              <a:buFont typeface="Arial" panose="020B0604020202020204" pitchFamily="34" charset="0"/>
              <a:buNone/>
            </a:pPr>
            <a:endParaRPr lang="en-US" sz="2000" dirty="0"/>
          </a:p>
          <a:p>
            <a:pPr marL="0" indent="0">
              <a:buFont typeface="Arial" panose="020B0604020202020204" pitchFamily="34" charset="0"/>
              <a:buNone/>
            </a:pPr>
            <a:endParaRPr lang="en-MY" sz="2000" dirty="0"/>
          </a:p>
        </p:txBody>
      </p:sp>
      <p:pic>
        <p:nvPicPr>
          <p:cNvPr id="10" name="Picture 9"/>
          <p:cNvPicPr>
            <a:picLocks noChangeAspect="1"/>
          </p:cNvPicPr>
          <p:nvPr/>
        </p:nvPicPr>
        <p:blipFill>
          <a:blip r:embed="rId3"/>
          <a:stretch>
            <a:fillRect/>
          </a:stretch>
        </p:blipFill>
        <p:spPr>
          <a:xfrm>
            <a:off x="3406302" y="2412529"/>
            <a:ext cx="4916818" cy="3622919"/>
          </a:xfrm>
          <a:prstGeom prst="rect">
            <a:avLst/>
          </a:prstGeom>
          <a:ln>
            <a:solidFill>
              <a:schemeClr val="tx1"/>
            </a:solidFill>
          </a:ln>
        </p:spPr>
      </p:pic>
    </p:spTree>
    <p:extLst>
      <p:ext uri="{BB962C8B-B14F-4D97-AF65-F5344CB8AC3E}">
        <p14:creationId xmlns:p14="http://schemas.microsoft.com/office/powerpoint/2010/main" val="42302546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4 - </a:t>
            </a:r>
            <a:r>
              <a:rPr lang="en-MY" sz="1400" dirty="0">
                <a:latin typeface="Century Gothic" panose="020B0502020202020204" pitchFamily="34" charset="0"/>
                <a:cs typeface="Avenir Light"/>
              </a:rPr>
              <a:t>User Management Guide</a:t>
            </a:r>
          </a:p>
        </p:txBody>
      </p:sp>
      <p:sp>
        <p:nvSpPr>
          <p:cNvPr id="6" name="TextBox 5"/>
          <p:cNvSpPr txBox="1"/>
          <p:nvPr/>
        </p:nvSpPr>
        <p:spPr>
          <a:xfrm>
            <a:off x="431063" y="198149"/>
            <a:ext cx="9584306"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ADDING USERS BY </a:t>
            </a:r>
            <a:r>
              <a:rPr lang="en-US" sz="2000" b="1" dirty="0">
                <a:solidFill>
                  <a:schemeClr val="accent2"/>
                </a:solidFill>
                <a:latin typeface="Century Gothic" panose="020B0502020202020204" pitchFamily="34" charset="0"/>
                <a:cs typeface="Avenir Light"/>
              </a:rPr>
              <a:t>IMPORTING USERS FROM ACTIVE DIRECTORY (AD)</a:t>
            </a:r>
          </a:p>
        </p:txBody>
      </p:sp>
      <p:sp>
        <p:nvSpPr>
          <p:cNvPr id="9" name="Content Placeholder 2"/>
          <p:cNvSpPr txBox="1">
            <a:spLocks/>
          </p:cNvSpPr>
          <p:nvPr/>
        </p:nvSpPr>
        <p:spPr>
          <a:xfrm>
            <a:off x="431063" y="549685"/>
            <a:ext cx="10515600" cy="22264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US" sz="1400" dirty="0">
                <a:latin typeface="Century Gothic" panose="020B0502020202020204" pitchFamily="34" charset="0"/>
                <a:cs typeface="Avenir Light"/>
              </a:rPr>
              <a:t>For users that are using Windows Server and had created an Active Directory account, the user in the Active Directory can also be imported into TCMS V3. However, you need to make sure that the software is installed in the same PC as the Active Directory Server, and the user ID MUST be in numerical value only.</a:t>
            </a:r>
          </a:p>
          <a:p>
            <a:pPr marL="0" indent="0">
              <a:lnSpc>
                <a:spcPct val="150000"/>
              </a:lnSpc>
              <a:spcBef>
                <a:spcPts val="0"/>
              </a:spcBef>
              <a:buFont typeface="Arial" panose="020B0604020202020204" pitchFamily="34" charset="0"/>
              <a:buNone/>
            </a:pPr>
            <a:r>
              <a:rPr lang="en-US" sz="1400" i="1" dirty="0">
                <a:solidFill>
                  <a:schemeClr val="accent5">
                    <a:lumMod val="75000"/>
                  </a:schemeClr>
                </a:solidFill>
                <a:latin typeface="Century Gothic" panose="020B0502020202020204" pitchFamily="34" charset="0"/>
                <a:cs typeface="Avenir Light"/>
              </a:rPr>
              <a:t>Users &gt; Import From AD &gt; Key-in AD’s address &gt; Click Connect &gt; Match the columns header &gt; Populate User &gt; Download</a:t>
            </a:r>
          </a:p>
          <a:p>
            <a:pPr marL="0" indent="0">
              <a:lnSpc>
                <a:spcPct val="150000"/>
              </a:lnSpc>
              <a:spcBef>
                <a:spcPts val="0"/>
              </a:spcBef>
              <a:buFont typeface="Arial" panose="020B0604020202020204" pitchFamily="34" charset="0"/>
              <a:buNone/>
            </a:pPr>
            <a:r>
              <a:rPr lang="en-US" sz="1200" b="1" dirty="0">
                <a:solidFill>
                  <a:srgbClr val="FF0000"/>
                </a:solidFill>
                <a:latin typeface="Century Gothic" panose="020B0502020202020204" pitchFamily="34" charset="0"/>
                <a:cs typeface="Avenir Light"/>
              </a:rPr>
              <a:t>Note: </a:t>
            </a:r>
            <a:r>
              <a:rPr lang="en-US" sz="1200" dirty="0">
                <a:solidFill>
                  <a:srgbClr val="FF0000"/>
                </a:solidFill>
                <a:latin typeface="Century Gothic" panose="020B0502020202020204" pitchFamily="34" charset="0"/>
                <a:cs typeface="Avenir Light"/>
              </a:rPr>
              <a:t>Users will have to configure the Active Directory themselves or  with the help of their own IT expert. The TCMS V3 software will only be able to import the users once the Active Directory is set up correctly. </a:t>
            </a:r>
            <a:endParaRPr lang="en-US" sz="1200" b="1" dirty="0">
              <a:solidFill>
                <a:srgbClr val="FF0000"/>
              </a:solidFill>
              <a:latin typeface="Century Gothic" panose="020B0502020202020204" pitchFamily="34" charset="0"/>
              <a:cs typeface="Avenir Light"/>
            </a:endParaRPr>
          </a:p>
          <a:p>
            <a:pPr marL="0" indent="0">
              <a:lnSpc>
                <a:spcPct val="100000"/>
              </a:lnSpc>
              <a:spcBef>
                <a:spcPts val="0"/>
              </a:spcBef>
              <a:buFont typeface="Arial" panose="020B0604020202020204" pitchFamily="34" charset="0"/>
              <a:buNone/>
            </a:pPr>
            <a:endParaRPr lang="en-MY" sz="2000" b="1" dirty="0"/>
          </a:p>
        </p:txBody>
      </p:sp>
      <p:pic>
        <p:nvPicPr>
          <p:cNvPr id="10" name="Picture 9"/>
          <p:cNvPicPr>
            <a:picLocks noChangeAspect="1"/>
          </p:cNvPicPr>
          <p:nvPr/>
        </p:nvPicPr>
        <p:blipFill>
          <a:blip r:embed="rId3"/>
          <a:stretch>
            <a:fillRect/>
          </a:stretch>
        </p:blipFill>
        <p:spPr>
          <a:xfrm>
            <a:off x="3727427" y="2694131"/>
            <a:ext cx="4462411" cy="3270325"/>
          </a:xfrm>
          <a:prstGeom prst="rect">
            <a:avLst/>
          </a:prstGeom>
          <a:ln>
            <a:solidFill>
              <a:schemeClr val="tx1"/>
            </a:solidFill>
          </a:ln>
        </p:spPr>
      </p:pic>
    </p:spTree>
    <p:extLst>
      <p:ext uri="{BB962C8B-B14F-4D97-AF65-F5344CB8AC3E}">
        <p14:creationId xmlns:p14="http://schemas.microsoft.com/office/powerpoint/2010/main" val="3500720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34367"/>
            <a:ext cx="9750675" cy="48998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686" y="1351988"/>
            <a:ext cx="4141362" cy="1380454"/>
          </a:xfrm>
          <a:prstGeom prst="rect">
            <a:avLst/>
          </a:prstGeom>
        </p:spPr>
      </p:pic>
      <p:sp>
        <p:nvSpPr>
          <p:cNvPr id="3" name="Subtitle 2"/>
          <p:cNvSpPr>
            <a:spLocks noGrp="1"/>
          </p:cNvSpPr>
          <p:nvPr>
            <p:ph type="subTitle" idx="1"/>
          </p:nvPr>
        </p:nvSpPr>
        <p:spPr>
          <a:xfrm>
            <a:off x="733953" y="2829262"/>
            <a:ext cx="5139721" cy="1688950"/>
          </a:xfrm>
        </p:spPr>
        <p:txBody>
          <a:bodyPr>
            <a:normAutofit/>
          </a:bodyPr>
          <a:lstStyle/>
          <a:p>
            <a:r>
              <a:rPr lang="en-US" sz="2000" dirty="0">
                <a:solidFill>
                  <a:schemeClr val="accent2"/>
                </a:solidFill>
              </a:rPr>
              <a:t>Chapter 5</a:t>
            </a:r>
          </a:p>
          <a:p>
            <a:r>
              <a:rPr lang="en-US" sz="1800" dirty="0">
                <a:latin typeface="Century Gothic" panose="020B0502020202020204" pitchFamily="34" charset="0"/>
                <a:cs typeface="Avenir Light"/>
              </a:rPr>
              <a:t>Closely Monitor Attendance Logs from Devices on Real-Time Basis</a:t>
            </a:r>
            <a:endParaRPr lang="en-MY" sz="1800" dirty="0">
              <a:latin typeface="Century Gothic" panose="020B0502020202020204" pitchFamily="34" charset="0"/>
              <a:cs typeface="Avenir Light"/>
            </a:endParaRPr>
          </a:p>
        </p:txBody>
      </p:sp>
      <p:sp>
        <p:nvSpPr>
          <p:cNvPr id="9" name="Rectangle 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lumMod val="7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187983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5 - </a:t>
            </a:r>
            <a:r>
              <a:rPr lang="en-US" sz="1400" dirty="0">
                <a:latin typeface="Century Gothic" panose="020B0502020202020204" pitchFamily="34" charset="0"/>
                <a:cs typeface="Avenir Light"/>
              </a:rPr>
              <a:t>Closely Monitor Attendance Logs from Devices on Real-Time Basis</a:t>
            </a:r>
            <a:endParaRPr lang="en-MY" sz="1400" dirty="0">
              <a:latin typeface="Century Gothic" panose="020B0502020202020204" pitchFamily="34" charset="0"/>
              <a:cs typeface="Avenir Light"/>
            </a:endParaRP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REALTIME MONITORING </a:t>
            </a:r>
          </a:p>
        </p:txBody>
      </p:sp>
      <p:sp>
        <p:nvSpPr>
          <p:cNvPr id="9" name="Subtitle 2"/>
          <p:cNvSpPr txBox="1">
            <a:spLocks/>
          </p:cNvSpPr>
          <p:nvPr/>
        </p:nvSpPr>
        <p:spPr>
          <a:xfrm>
            <a:off x="580342" y="620842"/>
            <a:ext cx="11031316" cy="9282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MY" sz="1600" dirty="0">
                <a:latin typeface="Century Gothic" panose="020B0502020202020204" pitchFamily="34" charset="0"/>
                <a:cs typeface="Avenir Light"/>
              </a:rPr>
              <a:t>The </a:t>
            </a:r>
            <a:r>
              <a:rPr lang="en-MY" sz="1600" dirty="0" err="1">
                <a:latin typeface="Century Gothic" panose="020B0502020202020204" pitchFamily="34" charset="0"/>
                <a:cs typeface="Avenir Light"/>
              </a:rPr>
              <a:t>Realtime</a:t>
            </a:r>
            <a:r>
              <a:rPr lang="en-MY" sz="1600" dirty="0">
                <a:latin typeface="Century Gothic" panose="020B0502020202020204" pitchFamily="34" charset="0"/>
                <a:cs typeface="Avenir Light"/>
              </a:rPr>
              <a:t> Monitoring tab displays all records from all devices. You can view each record line-by-line. You can also pause the monitoring process by clicking on “Pause Monitoring” button if you wish to focus on certain records. To resume the process, click “Start Monitoring” button and proceed.</a:t>
            </a:r>
          </a:p>
          <a:p>
            <a:endParaRPr lang="en-MY" dirty="0"/>
          </a:p>
        </p:txBody>
      </p:sp>
      <p:pic>
        <p:nvPicPr>
          <p:cNvPr id="10" name="Picture 9"/>
          <p:cNvPicPr>
            <a:picLocks noChangeAspect="1"/>
          </p:cNvPicPr>
          <p:nvPr/>
        </p:nvPicPr>
        <p:blipFill>
          <a:blip r:embed="rId3"/>
          <a:stretch>
            <a:fillRect/>
          </a:stretch>
        </p:blipFill>
        <p:spPr>
          <a:xfrm>
            <a:off x="2269182" y="1702620"/>
            <a:ext cx="8019396" cy="4048224"/>
          </a:xfrm>
          <a:prstGeom prst="rect">
            <a:avLst/>
          </a:prstGeom>
          <a:ln>
            <a:solidFill>
              <a:schemeClr val="tx1"/>
            </a:solidFill>
          </a:ln>
        </p:spPr>
      </p:pic>
    </p:spTree>
    <p:extLst>
      <p:ext uri="{BB962C8B-B14F-4D97-AF65-F5344CB8AC3E}">
        <p14:creationId xmlns:p14="http://schemas.microsoft.com/office/powerpoint/2010/main" val="1504514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2271" y="906802"/>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SEARCH FOR YOUR PREVIOUS RECORDS AT LOG LIST</a:t>
            </a:r>
          </a:p>
        </p:txBody>
      </p:sp>
      <p:sp>
        <p:nvSpPr>
          <p:cNvPr id="9" name="Content Placeholder 2"/>
          <p:cNvSpPr txBox="1">
            <a:spLocks/>
          </p:cNvSpPr>
          <p:nvPr/>
        </p:nvSpPr>
        <p:spPr>
          <a:xfrm>
            <a:off x="549397" y="781139"/>
            <a:ext cx="10515600" cy="1165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1800" dirty="0">
                <a:latin typeface="Avenir Light"/>
                <a:cs typeface="Avenir Light"/>
              </a:rPr>
              <a:t>TCMS V3 allows its users to search for previous records at the Log List page. </a:t>
            </a:r>
          </a:p>
          <a:p>
            <a:pPr marL="0" indent="0">
              <a:buFont typeface="Arial" panose="020B0604020202020204" pitchFamily="34" charset="0"/>
              <a:buNone/>
            </a:pPr>
            <a:r>
              <a:rPr lang="en-MY" sz="1800" i="1" dirty="0">
                <a:latin typeface="Avenir Light"/>
                <a:cs typeface="Avenir Light"/>
              </a:rPr>
              <a:t>Key in the start and end date &gt; Select type of records (event, user or device) &gt; Select type of event, user ID or Device ID &gt; Search</a:t>
            </a:r>
          </a:p>
          <a:p>
            <a:pPr marL="0" indent="0">
              <a:buFont typeface="Arial" panose="020B0604020202020204" pitchFamily="34" charset="0"/>
              <a:buNone/>
            </a:pPr>
            <a:endParaRPr lang="en-MY" sz="2000" i="1" dirty="0"/>
          </a:p>
        </p:txBody>
      </p:sp>
      <p:pic>
        <p:nvPicPr>
          <p:cNvPr id="10" name="Picture 9"/>
          <p:cNvPicPr>
            <a:picLocks noChangeAspect="1"/>
          </p:cNvPicPr>
          <p:nvPr/>
        </p:nvPicPr>
        <p:blipFill>
          <a:blip r:embed="rId3"/>
          <a:stretch>
            <a:fillRect/>
          </a:stretch>
        </p:blipFill>
        <p:spPr>
          <a:xfrm>
            <a:off x="1842418" y="1850315"/>
            <a:ext cx="8704599" cy="4072648"/>
          </a:xfrm>
          <a:prstGeom prst="rect">
            <a:avLst/>
          </a:prstGeom>
          <a:ln>
            <a:solidFill>
              <a:schemeClr val="tx1"/>
            </a:solidFill>
          </a:ln>
        </p:spPr>
      </p:pic>
      <p:sp>
        <p:nvSpPr>
          <p:cNvPr id="11" name="Rectangle 10"/>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5 - </a:t>
            </a:r>
            <a:r>
              <a:rPr lang="en-US" sz="1400" dirty="0">
                <a:latin typeface="Century Gothic" panose="020B0502020202020204" pitchFamily="34" charset="0"/>
                <a:cs typeface="Avenir Light"/>
              </a:rPr>
              <a:t>Closely Monitor Attendance Logs from Devices on Real-Time Basis</a:t>
            </a:r>
            <a:endParaRPr lang="en-MY" sz="1400" dirty="0">
              <a:latin typeface="Century Gothic" panose="020B0502020202020204" pitchFamily="34" charset="0"/>
              <a:cs typeface="Avenir Light"/>
            </a:endParaRPr>
          </a:p>
        </p:txBody>
      </p:sp>
    </p:spTree>
    <p:extLst>
      <p:ext uri="{BB962C8B-B14F-4D97-AF65-F5344CB8AC3E}">
        <p14:creationId xmlns:p14="http://schemas.microsoft.com/office/powerpoint/2010/main" val="35435983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ADDING DEPARTMENT</a:t>
            </a:r>
          </a:p>
        </p:txBody>
      </p:sp>
      <p:sp>
        <p:nvSpPr>
          <p:cNvPr id="9" name="Content Placeholder 2"/>
          <p:cNvSpPr txBox="1">
            <a:spLocks/>
          </p:cNvSpPr>
          <p:nvPr/>
        </p:nvSpPr>
        <p:spPr>
          <a:xfrm>
            <a:off x="526228" y="845700"/>
            <a:ext cx="10515600" cy="4421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dirty="0">
                <a:latin typeface="Century Gothic" panose="020B0502020202020204" pitchFamily="34" charset="0"/>
                <a:cs typeface="Avenir Light"/>
              </a:rPr>
              <a:t>Users can also perform attendance verification by connecting the OFIS Scanner to the PC that is installed with TCMS V3. To perform the verification, click on the OFIS TA button in the Monitoring page. </a:t>
            </a:r>
            <a:r>
              <a:rPr lang="en-US" sz="1200" dirty="0">
                <a:solidFill>
                  <a:schemeClr val="accent5">
                    <a:lumMod val="75000"/>
                  </a:schemeClr>
                </a:solidFill>
                <a:latin typeface="Century Gothic" panose="020B0502020202020204" pitchFamily="34" charset="0"/>
                <a:cs typeface="Avenir Light"/>
              </a:rPr>
              <a:t>(</a:t>
            </a:r>
            <a:r>
              <a:rPr lang="en-US" sz="1200" i="1" dirty="0" err="1">
                <a:solidFill>
                  <a:schemeClr val="accent5">
                    <a:lumMod val="75000"/>
                  </a:schemeClr>
                </a:solidFill>
                <a:latin typeface="Century Gothic" panose="020B0502020202020204" pitchFamily="34" charset="0"/>
                <a:cs typeface="Avenir Light"/>
              </a:rPr>
              <a:t>Ofis</a:t>
            </a:r>
            <a:r>
              <a:rPr lang="en-US" sz="1200" i="1" dirty="0">
                <a:solidFill>
                  <a:schemeClr val="accent5">
                    <a:lumMod val="75000"/>
                  </a:schemeClr>
                </a:solidFill>
                <a:latin typeface="Century Gothic" panose="020B0502020202020204" pitchFamily="34" charset="0"/>
                <a:cs typeface="Avenir Light"/>
              </a:rPr>
              <a:t> Y uses the same scanner to capture the attendance log for time attendance data</a:t>
            </a:r>
            <a:r>
              <a:rPr lang="en-US" sz="1200" dirty="0">
                <a:solidFill>
                  <a:schemeClr val="accent5">
                    <a:lumMod val="75000"/>
                  </a:schemeClr>
                </a:solidFill>
                <a:latin typeface="Century Gothic" panose="020B0502020202020204" pitchFamily="34" charset="0"/>
                <a:cs typeface="Avenir Light"/>
              </a:rPr>
              <a:t>)</a:t>
            </a:r>
          </a:p>
        </p:txBody>
      </p:sp>
      <p:sp>
        <p:nvSpPr>
          <p:cNvPr id="10" name="Rectangle 9"/>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5 - </a:t>
            </a:r>
            <a:r>
              <a:rPr lang="en-US" sz="1400" dirty="0">
                <a:latin typeface="Century Gothic" panose="020B0502020202020204" pitchFamily="34" charset="0"/>
                <a:cs typeface="Avenir Light"/>
              </a:rPr>
              <a:t>Closely Monitor Attendance Logs from Devices on Real-Time Basis</a:t>
            </a:r>
            <a:endParaRPr lang="en-MY" sz="1400" dirty="0">
              <a:latin typeface="Century Gothic" panose="020B0502020202020204" pitchFamily="34" charset="0"/>
              <a:cs typeface="Avenir Light"/>
            </a:endParaRPr>
          </a:p>
        </p:txBody>
      </p:sp>
    </p:spTree>
    <p:extLst>
      <p:ext uri="{BB962C8B-B14F-4D97-AF65-F5344CB8AC3E}">
        <p14:creationId xmlns:p14="http://schemas.microsoft.com/office/powerpoint/2010/main" val="30642263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34367"/>
            <a:ext cx="9750675" cy="48998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686" y="1351988"/>
            <a:ext cx="4141362" cy="1380454"/>
          </a:xfrm>
          <a:prstGeom prst="rect">
            <a:avLst/>
          </a:prstGeom>
        </p:spPr>
      </p:pic>
      <p:sp>
        <p:nvSpPr>
          <p:cNvPr id="3" name="Subtitle 2"/>
          <p:cNvSpPr>
            <a:spLocks noGrp="1"/>
          </p:cNvSpPr>
          <p:nvPr>
            <p:ph type="subTitle" idx="1"/>
          </p:nvPr>
        </p:nvSpPr>
        <p:spPr>
          <a:xfrm>
            <a:off x="733953" y="2829262"/>
            <a:ext cx="5139721" cy="1688950"/>
          </a:xfrm>
        </p:spPr>
        <p:txBody>
          <a:bodyPr>
            <a:normAutofit/>
          </a:bodyPr>
          <a:lstStyle/>
          <a:p>
            <a:r>
              <a:rPr lang="en-US" sz="2000" dirty="0">
                <a:solidFill>
                  <a:schemeClr val="accent2"/>
                </a:solidFill>
              </a:rPr>
              <a:t>Chapter 6</a:t>
            </a:r>
          </a:p>
          <a:p>
            <a:r>
              <a:rPr lang="en-US" sz="1800" dirty="0">
                <a:latin typeface="Century Gothic" panose="020B0502020202020204" pitchFamily="34" charset="0"/>
                <a:cs typeface="Avenir Light"/>
              </a:rPr>
              <a:t>Understanding Scheduling &amp; Attendance</a:t>
            </a:r>
          </a:p>
          <a:p>
            <a:r>
              <a:rPr lang="en-US" sz="1400" dirty="0">
                <a:latin typeface="Century Gothic" panose="020B0502020202020204" pitchFamily="34" charset="0"/>
                <a:cs typeface="Avenir Light"/>
              </a:rPr>
              <a:t>Configuring Clocking Schedules, Group Duty Roster, Leave Types, and Viewing of Attendance Sheet</a:t>
            </a:r>
            <a:endParaRPr lang="en-MY" sz="1400" dirty="0">
              <a:latin typeface="Century Gothic" panose="020B0502020202020204" pitchFamily="34" charset="0"/>
              <a:cs typeface="Avenir Light"/>
            </a:endParaRPr>
          </a:p>
          <a:p>
            <a:endParaRPr lang="en-US" sz="1800" dirty="0">
              <a:latin typeface="Avenir Light"/>
              <a:cs typeface="Avenir Light"/>
            </a:endParaRPr>
          </a:p>
        </p:txBody>
      </p:sp>
      <p:sp>
        <p:nvSpPr>
          <p:cNvPr id="9" name="Rectangle 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lumMod val="7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07837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725" y="788468"/>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6" name="Content Placeholder 2"/>
          <p:cNvSpPr txBox="1">
            <a:spLocks/>
          </p:cNvSpPr>
          <p:nvPr/>
        </p:nvSpPr>
        <p:spPr>
          <a:xfrm>
            <a:off x="427159" y="294773"/>
            <a:ext cx="7962756" cy="578852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 b="1" dirty="0">
                <a:solidFill>
                  <a:schemeClr val="accent2"/>
                </a:solidFill>
                <a:latin typeface="Century Gothic" panose="020B0502020202020204" pitchFamily="34" charset="0"/>
                <a:cs typeface="Arial" panose="020B0604020202020204" pitchFamily="34" charset="0"/>
              </a:rPr>
              <a:t>MICROSOFT.NET FRAMEWORK INSTALLATION</a:t>
            </a:r>
            <a:endParaRPr lang="en-MY" sz="8000" b="1" dirty="0">
              <a:solidFill>
                <a:schemeClr val="accent2"/>
              </a:solidFill>
              <a:latin typeface="Century Gothic" panose="020B0502020202020204" pitchFamily="34" charset="0"/>
              <a:cs typeface="Arial" panose="020B0604020202020204" pitchFamily="34" charset="0"/>
            </a:endParaRPr>
          </a:p>
          <a:p>
            <a:pPr marL="173736">
              <a:lnSpc>
                <a:spcPct val="120000"/>
              </a:lnSpc>
              <a:spcBef>
                <a:spcPts val="288"/>
              </a:spcBef>
            </a:pPr>
            <a:r>
              <a:rPr lang="en-US" sz="5600" dirty="0">
                <a:latin typeface="Century Gothic" panose="020B0502020202020204" pitchFamily="34" charset="0"/>
                <a:cs typeface="Arial" panose="020B0604020202020204" pitchFamily="34" charset="0"/>
              </a:rPr>
              <a:t>Next, install Microsoft.NET Framework 4.0. </a:t>
            </a:r>
            <a:br>
              <a:rPr lang="en-US" sz="5600" dirty="0">
                <a:latin typeface="Century Gothic" panose="020B0502020202020204" pitchFamily="34" charset="0"/>
                <a:cs typeface="Arial" panose="020B0604020202020204" pitchFamily="34" charset="0"/>
              </a:rPr>
            </a:br>
            <a:endParaRPr lang="en-MY" sz="5600" dirty="0">
              <a:latin typeface="Century Gothic" panose="020B0502020202020204" pitchFamily="34" charset="0"/>
              <a:cs typeface="Arial" panose="020B0604020202020204" pitchFamily="34" charset="0"/>
            </a:endParaRPr>
          </a:p>
          <a:p>
            <a:pPr marL="1088136" lvl="3" indent="-514350">
              <a:lnSpc>
                <a:spcPct val="120000"/>
              </a:lnSpc>
              <a:spcBef>
                <a:spcPts val="288"/>
              </a:spcBef>
              <a:buFont typeface="+mj-lt"/>
              <a:buAutoNum type="alphaLcParenR"/>
            </a:pPr>
            <a:r>
              <a:rPr lang="en-US" sz="5000" dirty="0">
                <a:latin typeface="Century Gothic" panose="020B0502020202020204" pitchFamily="34" charset="0"/>
                <a:cs typeface="Arial" panose="020B0604020202020204" pitchFamily="34" charset="0"/>
              </a:rPr>
              <a:t>Click </a:t>
            </a:r>
            <a:r>
              <a:rPr lang="en-US" sz="5000" b="1" dirty="0">
                <a:latin typeface="Century Gothic" panose="020B0502020202020204" pitchFamily="34" charset="0"/>
                <a:cs typeface="Arial" panose="020B0604020202020204" pitchFamily="34" charset="0"/>
              </a:rPr>
              <a:t>Next</a:t>
            </a:r>
            <a:r>
              <a:rPr lang="en-US" sz="5000" dirty="0">
                <a:latin typeface="Century Gothic" panose="020B0502020202020204" pitchFamily="34" charset="0"/>
                <a:cs typeface="Arial" panose="020B0604020202020204" pitchFamily="34" charset="0"/>
              </a:rPr>
              <a:t> &gt; “Accept the terms in license agreement” &gt; </a:t>
            </a:r>
            <a:r>
              <a:rPr lang="en-US" sz="5000" b="1" dirty="0">
                <a:latin typeface="Century Gothic" panose="020B0502020202020204" pitchFamily="34" charset="0"/>
                <a:cs typeface="Arial" panose="020B0604020202020204" pitchFamily="34" charset="0"/>
              </a:rPr>
              <a:t>Nex</a:t>
            </a:r>
            <a:r>
              <a:rPr lang="en-US" sz="5000" dirty="0">
                <a:latin typeface="Century Gothic" panose="020B0502020202020204" pitchFamily="34" charset="0"/>
                <a:cs typeface="Arial" panose="020B0604020202020204" pitchFamily="34" charset="0"/>
              </a:rPr>
              <a:t>t. </a:t>
            </a:r>
            <a:endParaRPr lang="en-MY" sz="5000" dirty="0">
              <a:latin typeface="Century Gothic" panose="020B0502020202020204" pitchFamily="34" charset="0"/>
              <a:cs typeface="Arial" panose="020B0604020202020204" pitchFamily="34" charset="0"/>
            </a:endParaRPr>
          </a:p>
          <a:p>
            <a:pPr marL="1088136" lvl="3" indent="-514350">
              <a:lnSpc>
                <a:spcPct val="120000"/>
              </a:lnSpc>
              <a:spcBef>
                <a:spcPts val="288"/>
              </a:spcBef>
              <a:buFont typeface="+mj-lt"/>
              <a:buAutoNum type="alphaLcParenR"/>
            </a:pPr>
            <a:r>
              <a:rPr lang="en-US" sz="5000" dirty="0">
                <a:latin typeface="Century Gothic" panose="020B0502020202020204" pitchFamily="34" charset="0"/>
                <a:cs typeface="Arial" panose="020B0604020202020204" pitchFamily="34" charset="0"/>
              </a:rPr>
              <a:t>Pick the installation path and proceed to </a:t>
            </a:r>
            <a:r>
              <a:rPr lang="en-US" sz="5000" b="1" dirty="0">
                <a:latin typeface="Century Gothic" panose="020B0502020202020204" pitchFamily="34" charset="0"/>
                <a:cs typeface="Arial" panose="020B0604020202020204" pitchFamily="34" charset="0"/>
              </a:rPr>
              <a:t>Next</a:t>
            </a:r>
            <a:r>
              <a:rPr lang="en-US" sz="5000" dirty="0">
                <a:latin typeface="Century Gothic" panose="020B0502020202020204" pitchFamily="34" charset="0"/>
                <a:cs typeface="Arial" panose="020B0604020202020204" pitchFamily="34" charset="0"/>
              </a:rPr>
              <a:t>.</a:t>
            </a:r>
            <a:endParaRPr lang="en-MY" sz="5000" dirty="0">
              <a:latin typeface="Century Gothic" panose="020B0502020202020204" pitchFamily="34" charset="0"/>
              <a:cs typeface="Arial" panose="020B0604020202020204" pitchFamily="34" charset="0"/>
            </a:endParaRPr>
          </a:p>
          <a:p>
            <a:pPr marL="1088136" lvl="3" indent="-514350">
              <a:lnSpc>
                <a:spcPct val="120000"/>
              </a:lnSpc>
              <a:spcBef>
                <a:spcPts val="288"/>
              </a:spcBef>
              <a:buFont typeface="+mj-lt"/>
              <a:buAutoNum type="alphaLcParenR"/>
            </a:pPr>
            <a:r>
              <a:rPr lang="en-US" sz="5000" dirty="0">
                <a:latin typeface="Century Gothic" panose="020B0502020202020204" pitchFamily="34" charset="0"/>
                <a:cs typeface="Arial" panose="020B0604020202020204" pitchFamily="34" charset="0"/>
              </a:rPr>
              <a:t>Choose ‘Complete’ installation and click </a:t>
            </a:r>
            <a:r>
              <a:rPr lang="en-US" sz="5000" b="1" dirty="0">
                <a:latin typeface="Century Gothic" panose="020B0502020202020204" pitchFamily="34" charset="0"/>
                <a:cs typeface="Arial" panose="020B0604020202020204" pitchFamily="34" charset="0"/>
              </a:rPr>
              <a:t>Next</a:t>
            </a:r>
            <a:r>
              <a:rPr lang="en-US" sz="5000" dirty="0">
                <a:latin typeface="Century Gothic" panose="020B0502020202020204" pitchFamily="34" charset="0"/>
                <a:cs typeface="Arial" panose="020B0604020202020204" pitchFamily="34" charset="0"/>
              </a:rPr>
              <a:t>.</a:t>
            </a:r>
            <a:endParaRPr lang="en-MY" sz="5000" dirty="0">
              <a:latin typeface="Century Gothic" panose="020B0502020202020204" pitchFamily="34" charset="0"/>
              <a:cs typeface="Arial" panose="020B0604020202020204" pitchFamily="34" charset="0"/>
            </a:endParaRPr>
          </a:p>
          <a:p>
            <a:pPr marL="1088136" lvl="3" indent="-514350">
              <a:lnSpc>
                <a:spcPct val="120000"/>
              </a:lnSpc>
              <a:spcBef>
                <a:spcPts val="288"/>
              </a:spcBef>
              <a:buFont typeface="+mj-lt"/>
              <a:buAutoNum type="alphaLcParenR"/>
            </a:pPr>
            <a:r>
              <a:rPr lang="en-US" sz="5000" dirty="0">
                <a:latin typeface="Century Gothic" panose="020B0502020202020204" pitchFamily="34" charset="0"/>
                <a:cs typeface="Arial" panose="020B0604020202020204" pitchFamily="34" charset="0"/>
              </a:rPr>
              <a:t>Then move on to click Install for the installation process to begin.</a:t>
            </a:r>
            <a:endParaRPr lang="en-MY" sz="5000" dirty="0">
              <a:latin typeface="Century Gothic" panose="020B0502020202020204" pitchFamily="34" charset="0"/>
              <a:cs typeface="Arial" panose="020B0604020202020204" pitchFamily="34" charset="0"/>
            </a:endParaRPr>
          </a:p>
          <a:p>
            <a:pPr marL="1088136" lvl="3" indent="-514350">
              <a:lnSpc>
                <a:spcPct val="120000"/>
              </a:lnSpc>
              <a:spcBef>
                <a:spcPts val="288"/>
              </a:spcBef>
              <a:buFont typeface="+mj-lt"/>
              <a:buAutoNum type="alphaLcParenR"/>
            </a:pPr>
            <a:r>
              <a:rPr lang="en-US" sz="5000" dirty="0">
                <a:latin typeface="Century Gothic" panose="020B0502020202020204" pitchFamily="34" charset="0"/>
                <a:cs typeface="Arial" panose="020B0604020202020204" pitchFamily="34" charset="0"/>
              </a:rPr>
              <a:t>Upon completion, click on </a:t>
            </a:r>
            <a:r>
              <a:rPr lang="en-US" sz="5000" b="1" dirty="0">
                <a:latin typeface="Century Gothic" panose="020B0502020202020204" pitchFamily="34" charset="0"/>
                <a:cs typeface="Arial" panose="020B0604020202020204" pitchFamily="34" charset="0"/>
              </a:rPr>
              <a:t>Finish</a:t>
            </a:r>
            <a:r>
              <a:rPr lang="en-US" sz="5000" dirty="0">
                <a:latin typeface="Century Gothic" panose="020B0502020202020204" pitchFamily="34" charset="0"/>
                <a:cs typeface="Arial" panose="020B0604020202020204" pitchFamily="34" charset="0"/>
              </a:rPr>
              <a:t>. </a:t>
            </a:r>
          </a:p>
          <a:p>
            <a:pPr marL="457200" lvl="1" indent="0">
              <a:buFont typeface="Arial" panose="020B0604020202020204" pitchFamily="34" charset="0"/>
              <a:buNone/>
            </a:pPr>
            <a:endParaRPr lang="en-US" sz="5600" dirty="0">
              <a:latin typeface="Century Gothic" panose="020B0502020202020204" pitchFamily="34" charset="0"/>
              <a:cs typeface="Arial" panose="020B0604020202020204" pitchFamily="34" charset="0"/>
            </a:endParaRPr>
          </a:p>
          <a:p>
            <a:pPr marL="457200" lvl="1" indent="0">
              <a:buFont typeface="Arial" panose="020B0604020202020204" pitchFamily="34" charset="0"/>
              <a:buNone/>
            </a:pPr>
            <a:endParaRPr lang="en-US" sz="5600" dirty="0">
              <a:latin typeface="Century Gothic" panose="020B0502020202020204" pitchFamily="34" charset="0"/>
              <a:cs typeface="Arial" panose="020B0604020202020204" pitchFamily="34" charset="0"/>
            </a:endParaRPr>
          </a:p>
          <a:p>
            <a:pPr marL="0" indent="0">
              <a:buFont typeface="Arial" panose="020B0604020202020204" pitchFamily="34" charset="0"/>
              <a:buNone/>
            </a:pPr>
            <a:r>
              <a:rPr lang="en-US" sz="8000" b="1" dirty="0">
                <a:solidFill>
                  <a:schemeClr val="accent2"/>
                </a:solidFill>
                <a:latin typeface="Century Gothic" panose="020B0502020202020204" pitchFamily="34" charset="0"/>
                <a:cs typeface="Arial" panose="020B0604020202020204" pitchFamily="34" charset="0"/>
              </a:rPr>
              <a:t>OFIS Y INSTALLATION (Optional)</a:t>
            </a:r>
            <a:endParaRPr lang="en-MY" sz="8000" b="1" dirty="0">
              <a:solidFill>
                <a:schemeClr val="accent2"/>
              </a:solidFill>
              <a:latin typeface="Century Gothic" panose="020B0502020202020204" pitchFamily="34" charset="0"/>
              <a:cs typeface="Arial" panose="020B0604020202020204" pitchFamily="34" charset="0"/>
            </a:endParaRPr>
          </a:p>
          <a:p>
            <a:pPr>
              <a:lnSpc>
                <a:spcPct val="120000"/>
              </a:lnSpc>
            </a:pPr>
            <a:r>
              <a:rPr lang="en-US" sz="5600" dirty="0">
                <a:latin typeface="Century Gothic" panose="020B0502020202020204" pitchFamily="34" charset="0"/>
                <a:cs typeface="Arial" panose="020B0604020202020204" pitchFamily="34" charset="0"/>
              </a:rPr>
              <a:t>You can combine TCMS V3 software with OFIS-Y sensor for 2 purposes:</a:t>
            </a:r>
          </a:p>
          <a:p>
            <a:pPr lvl="1">
              <a:lnSpc>
                <a:spcPct val="120000"/>
              </a:lnSpc>
              <a:buFont typeface="Wingdings" panose="05000000000000000000" pitchFamily="2" charset="2"/>
              <a:buChar char="v"/>
            </a:pPr>
            <a:r>
              <a:rPr lang="en-US" sz="5600" dirty="0">
                <a:latin typeface="Century Gothic" panose="020B0502020202020204" pitchFamily="34" charset="0"/>
                <a:cs typeface="Arial" panose="020B0604020202020204" pitchFamily="34" charset="0"/>
              </a:rPr>
              <a:t>To create a PC-based Time and Attendance system .</a:t>
            </a:r>
          </a:p>
          <a:p>
            <a:pPr marL="630936" lvl="2" indent="-173736">
              <a:lnSpc>
                <a:spcPct val="120000"/>
              </a:lnSpc>
              <a:spcBef>
                <a:spcPts val="288"/>
              </a:spcBef>
              <a:buFont typeface="Wingdings" panose="05000000000000000000" pitchFamily="2" charset="2"/>
              <a:buChar char="v"/>
            </a:pPr>
            <a:r>
              <a:rPr lang="en-US" sz="5200" dirty="0">
                <a:latin typeface="Century Gothic" panose="020B0502020202020204" pitchFamily="34" charset="0"/>
                <a:cs typeface="Arial" panose="020B0604020202020204" pitchFamily="34" charset="0"/>
              </a:rPr>
              <a:t>As a fingerprint enrolment station, where the enrolled fingerprint templates can be transferred to other fingerprint readers from one centralized location. </a:t>
            </a:r>
          </a:p>
          <a:p>
            <a:pPr>
              <a:lnSpc>
                <a:spcPct val="120000"/>
              </a:lnSpc>
            </a:pPr>
            <a:r>
              <a:rPr lang="en-US" sz="5600" dirty="0">
                <a:latin typeface="Century Gothic" panose="020B0502020202020204" pitchFamily="34" charset="0"/>
                <a:cs typeface="Arial" panose="020B0604020202020204" pitchFamily="34" charset="0"/>
              </a:rPr>
              <a:t>Before you can proceed to use the OFIS-Y sensor, you will need to perform the </a:t>
            </a:r>
            <a:br>
              <a:rPr lang="en-US" sz="5600" dirty="0">
                <a:latin typeface="Century Gothic" panose="020B0502020202020204" pitchFamily="34" charset="0"/>
                <a:cs typeface="Arial" panose="020B0604020202020204" pitchFamily="34" charset="0"/>
              </a:rPr>
            </a:br>
            <a:r>
              <a:rPr lang="en-US" sz="5600" dirty="0">
                <a:latin typeface="Century Gothic" panose="020B0502020202020204" pitchFamily="34" charset="0"/>
                <a:cs typeface="Arial" panose="020B0604020202020204" pitchFamily="34" charset="0"/>
              </a:rPr>
              <a:t>OFIS Y installation first. Obtain the installer from </a:t>
            </a:r>
            <a:r>
              <a:rPr lang="en-US" sz="5600" dirty="0">
                <a:latin typeface="Century Gothic" panose="020B0502020202020204" pitchFamily="34" charset="0"/>
                <a:cs typeface="Arial" panose="020B0604020202020204" pitchFamily="34" charset="0"/>
                <a:hlinkClick r:id="rId3"/>
              </a:rPr>
              <a:t>here</a:t>
            </a:r>
            <a:r>
              <a:rPr lang="en-US" sz="5600" dirty="0">
                <a:latin typeface="Century Gothic" panose="020B0502020202020204" pitchFamily="34" charset="0"/>
                <a:cs typeface="Arial" panose="020B0604020202020204" pitchFamily="34" charset="0"/>
              </a:rPr>
              <a:t> to install it. </a:t>
            </a:r>
            <a:r>
              <a:rPr lang="en-US" sz="5600" dirty="0">
                <a:solidFill>
                  <a:srgbClr val="FF0000"/>
                </a:solidFill>
                <a:latin typeface="Century Gothic" panose="020B0502020202020204" pitchFamily="34" charset="0"/>
                <a:cs typeface="Arial" panose="020B0604020202020204" pitchFamily="34" charset="0"/>
              </a:rPr>
              <a:t> </a:t>
            </a:r>
          </a:p>
          <a:p>
            <a:pPr>
              <a:lnSpc>
                <a:spcPct val="120000"/>
              </a:lnSpc>
            </a:pPr>
            <a:r>
              <a:rPr lang="en-US" sz="5600" dirty="0">
                <a:latin typeface="Century Gothic" panose="020B0502020202020204" pitchFamily="34" charset="0"/>
                <a:cs typeface="Arial" panose="020B0604020202020204" pitchFamily="34" charset="0"/>
              </a:rPr>
              <a:t>Once done, it will prompt the computer to be restarted. </a:t>
            </a:r>
            <a:br>
              <a:rPr lang="en-US" sz="5600" dirty="0">
                <a:latin typeface="Century Gothic" panose="020B0502020202020204" pitchFamily="34" charset="0"/>
                <a:cs typeface="Arial" panose="020B0604020202020204" pitchFamily="34" charset="0"/>
              </a:rPr>
            </a:br>
            <a:r>
              <a:rPr lang="en-US" sz="5600" dirty="0">
                <a:latin typeface="Century Gothic" panose="020B0502020202020204" pitchFamily="34" charset="0"/>
                <a:cs typeface="Arial" panose="020B0604020202020204" pitchFamily="34" charset="0"/>
              </a:rPr>
              <a:t>Do not restart first and click Finish to proceed to the next step. </a:t>
            </a:r>
          </a:p>
          <a:p>
            <a:pPr>
              <a:lnSpc>
                <a:spcPct val="120000"/>
              </a:lnSpc>
            </a:pPr>
            <a:r>
              <a:rPr lang="en-US" sz="5600" dirty="0">
                <a:latin typeface="Century Gothic" panose="020B0502020202020204" pitchFamily="34" charset="0"/>
                <a:cs typeface="Arial" panose="020B0604020202020204" pitchFamily="34" charset="0"/>
              </a:rPr>
              <a:t>If your organization do not require the use of OFIS-Y sensor, skip this installation </a:t>
            </a:r>
          </a:p>
          <a:p>
            <a:pPr marL="0" indent="0">
              <a:lnSpc>
                <a:spcPct val="120000"/>
              </a:lnSpc>
              <a:buFont typeface="Arial" panose="020B0604020202020204" pitchFamily="34" charset="0"/>
              <a:buNone/>
            </a:pPr>
            <a:r>
              <a:rPr lang="en-US" sz="5600" dirty="0">
                <a:latin typeface="Century Gothic" panose="020B0502020202020204" pitchFamily="34" charset="0"/>
                <a:cs typeface="Arial" panose="020B0604020202020204" pitchFamily="34" charset="0"/>
              </a:rPr>
              <a:t>    entirely. </a:t>
            </a:r>
          </a:p>
          <a:p>
            <a:pPr marL="0" indent="0">
              <a:buNone/>
            </a:pPr>
            <a:endParaRPr lang="en-US" sz="6400" dirty="0">
              <a:latin typeface="Century Gothic" panose="020B0502020202020204" pitchFamily="34" charset="0"/>
              <a:cs typeface="Avenir Light"/>
            </a:endParaRPr>
          </a:p>
          <a:p>
            <a:endParaRPr lang="en-US" sz="6200" dirty="0">
              <a:latin typeface="Avenir Light"/>
              <a:cs typeface="Avenir Light"/>
            </a:endParaRPr>
          </a:p>
          <a:p>
            <a:pPr>
              <a:buFont typeface="Arial" panose="020B0604020202020204" pitchFamily="34" charset="0"/>
              <a:buNone/>
            </a:pPr>
            <a:endParaRPr lang="en-US" sz="2000" dirty="0"/>
          </a:p>
          <a:p>
            <a:pPr marL="0" indent="0">
              <a:buFont typeface="Arial" panose="020B0604020202020204" pitchFamily="34" charset="0"/>
              <a:buNone/>
            </a:pPr>
            <a:br>
              <a:rPr lang="en-US" dirty="0"/>
            </a:br>
            <a:endParaRPr lang="en-MY" dirty="0"/>
          </a:p>
        </p:txBody>
      </p:sp>
      <p:pic>
        <p:nvPicPr>
          <p:cNvPr id="7" name="Picture 6" descr="http://training.fingertec.com/Technical-Training/Ingress/images/part1_sld11_1.jpg"/>
          <p:cNvPicPr/>
          <p:nvPr/>
        </p:nvPicPr>
        <p:blipFill>
          <a:blip r:embed="rId4">
            <a:extLst>
              <a:ext uri="{28A0092B-C50C-407E-A947-70E740481C1C}">
                <a14:useLocalDpi xmlns:a14="http://schemas.microsoft.com/office/drawing/2010/main" val="0"/>
              </a:ext>
            </a:extLst>
          </a:blip>
          <a:srcRect/>
          <a:stretch>
            <a:fillRect/>
          </a:stretch>
        </p:blipFill>
        <p:spPr bwMode="auto">
          <a:xfrm>
            <a:off x="7854964" y="246021"/>
            <a:ext cx="3969571" cy="2498958"/>
          </a:xfrm>
          <a:prstGeom prst="rect">
            <a:avLst/>
          </a:prstGeom>
          <a:noFill/>
          <a:ln>
            <a:noFill/>
          </a:ln>
        </p:spPr>
      </p:pic>
      <p:pic>
        <p:nvPicPr>
          <p:cNvPr id="9" name="Picture 8" descr="http://training.fingertec.com/Technical-Training/Ingress/images/part1_sld11_2.jpg"/>
          <p:cNvPicPr/>
          <p:nvPr/>
        </p:nvPicPr>
        <p:blipFill>
          <a:blip r:embed="rId5">
            <a:extLst>
              <a:ext uri="{28A0092B-C50C-407E-A947-70E740481C1C}">
                <a14:useLocalDpi xmlns:a14="http://schemas.microsoft.com/office/drawing/2010/main" val="0"/>
              </a:ext>
            </a:extLst>
          </a:blip>
          <a:srcRect/>
          <a:stretch>
            <a:fillRect/>
          </a:stretch>
        </p:blipFill>
        <p:spPr bwMode="auto">
          <a:xfrm>
            <a:off x="8389915" y="3435588"/>
            <a:ext cx="3652234" cy="2487375"/>
          </a:xfrm>
          <a:prstGeom prst="rect">
            <a:avLst/>
          </a:prstGeom>
          <a:noFill/>
          <a:ln>
            <a:solidFill>
              <a:schemeClr val="tx1"/>
            </a:solidFill>
          </a:ln>
        </p:spPr>
      </p:pic>
      <p:sp>
        <p:nvSpPr>
          <p:cNvPr id="10" name="Rectangle 9"/>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1 - Familiarize with TCMS V3 and Its Simple Installation Process</a:t>
            </a:r>
            <a:endParaRPr lang="en-US" sz="1400" dirty="0">
              <a:solidFill>
                <a:schemeClr val="accent1">
                  <a:lumMod val="7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0863408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UNDERSTANDING THE IMPORTANCE OF CLOCKING SCHEDULE</a:t>
            </a:r>
            <a:endParaRPr lang="en-MY" sz="1600" b="1" u="sng" dirty="0">
              <a:solidFill>
                <a:schemeClr val="accent2"/>
              </a:solidFill>
              <a:latin typeface="Century Gothic" panose="020B0502020202020204" pitchFamily="34" charset="0"/>
            </a:endParaRPr>
          </a:p>
        </p:txBody>
      </p:sp>
      <p:sp>
        <p:nvSpPr>
          <p:cNvPr id="9" name="Content Placeholder 2"/>
          <p:cNvSpPr txBox="1">
            <a:spLocks/>
          </p:cNvSpPr>
          <p:nvPr/>
        </p:nvSpPr>
        <p:spPr>
          <a:xfrm>
            <a:off x="431063" y="762792"/>
            <a:ext cx="10515600" cy="5324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MY" sz="1500" dirty="0">
                <a:latin typeface="Century Gothic" panose="020B0502020202020204" pitchFamily="34" charset="0"/>
                <a:cs typeface="Avenir Light"/>
              </a:rPr>
              <a:t>Clocking Schedule settings are crucial to produce accurate attendance calculation. Every setting and rule determined in this page will reflect in the time attendance data and the reports.</a:t>
            </a:r>
          </a:p>
          <a:p>
            <a:pPr marL="0" indent="0">
              <a:lnSpc>
                <a:spcPct val="100000"/>
              </a:lnSpc>
              <a:buFont typeface="Arial" panose="020B0604020202020204" pitchFamily="34" charset="0"/>
              <a:buNone/>
            </a:pPr>
            <a:endParaRPr lang="en-MY" sz="1500" dirty="0">
              <a:latin typeface="Century Gothic" panose="020B0502020202020204" pitchFamily="34" charset="0"/>
              <a:cs typeface="Avenir Light"/>
            </a:endParaRPr>
          </a:p>
          <a:p>
            <a:pPr marL="0" indent="0">
              <a:lnSpc>
                <a:spcPct val="100000"/>
              </a:lnSpc>
              <a:buFont typeface="Arial" panose="020B0604020202020204" pitchFamily="34" charset="0"/>
              <a:buNone/>
            </a:pPr>
            <a:r>
              <a:rPr lang="en-MY" sz="1500" dirty="0">
                <a:latin typeface="Century Gothic" panose="020B0502020202020204" pitchFamily="34" charset="0"/>
                <a:cs typeface="Avenir Light"/>
              </a:rPr>
              <a:t>TCMS V3 has 3 types of clocking schedules </a:t>
            </a:r>
          </a:p>
          <a:p>
            <a:pPr>
              <a:lnSpc>
                <a:spcPct val="100000"/>
              </a:lnSpc>
            </a:pPr>
            <a:r>
              <a:rPr lang="en-MY" sz="1500" dirty="0">
                <a:latin typeface="Century Gothic" panose="020B0502020202020204" pitchFamily="34" charset="0"/>
                <a:cs typeface="Avenir Light"/>
              </a:rPr>
              <a:t>Weekly Schedule</a:t>
            </a:r>
          </a:p>
          <a:p>
            <a:pPr>
              <a:lnSpc>
                <a:spcPct val="100000"/>
              </a:lnSpc>
            </a:pPr>
            <a:r>
              <a:rPr lang="en-MY" sz="1500" dirty="0">
                <a:latin typeface="Century Gothic" panose="020B0502020202020204" pitchFamily="34" charset="0"/>
                <a:cs typeface="Avenir Light"/>
              </a:rPr>
              <a:t>Daily Schedule</a:t>
            </a:r>
          </a:p>
          <a:p>
            <a:pPr>
              <a:lnSpc>
                <a:spcPct val="100000"/>
              </a:lnSpc>
            </a:pPr>
            <a:r>
              <a:rPr lang="en-MY" sz="1500" dirty="0">
                <a:latin typeface="Century Gothic" panose="020B0502020202020204" pitchFamily="34" charset="0"/>
                <a:cs typeface="Avenir Light"/>
              </a:rPr>
              <a:t>Flexi Schedule</a:t>
            </a:r>
          </a:p>
          <a:p>
            <a:pPr>
              <a:lnSpc>
                <a:spcPct val="100000"/>
              </a:lnSpc>
            </a:pPr>
            <a:endParaRPr lang="en-US" sz="1500" dirty="0">
              <a:latin typeface="Century Gothic" panose="020B0502020202020204" pitchFamily="34" charset="0"/>
              <a:cs typeface="Avenir Light"/>
            </a:endParaRPr>
          </a:p>
          <a:p>
            <a:pPr marL="0" indent="0">
              <a:lnSpc>
                <a:spcPct val="100000"/>
              </a:lnSpc>
              <a:buFont typeface="Arial" panose="020B0604020202020204" pitchFamily="34" charset="0"/>
              <a:buNone/>
            </a:pPr>
            <a:r>
              <a:rPr lang="en-MY" sz="1500" b="1" dirty="0">
                <a:latin typeface="Century Gothic" panose="020B0502020202020204" pitchFamily="34" charset="0"/>
                <a:cs typeface="Avenir Light"/>
              </a:rPr>
              <a:t>Weekly Schedule </a:t>
            </a:r>
            <a:r>
              <a:rPr lang="en-MY" sz="1500" dirty="0">
                <a:latin typeface="Century Gothic" panose="020B0502020202020204" pitchFamily="34" charset="0"/>
                <a:cs typeface="Avenir Light"/>
              </a:rPr>
              <a:t>– This schedule is the most commonly used working schedule worldwide where working days falls on weekdays and off days falls on weekends.</a:t>
            </a:r>
          </a:p>
          <a:p>
            <a:pPr marL="0" indent="0">
              <a:lnSpc>
                <a:spcPct val="100000"/>
              </a:lnSpc>
              <a:buFont typeface="Arial" panose="020B0604020202020204" pitchFamily="34" charset="0"/>
              <a:buNone/>
            </a:pPr>
            <a:r>
              <a:rPr lang="en-MY" sz="1500" b="1" dirty="0">
                <a:latin typeface="Century Gothic" panose="020B0502020202020204" pitchFamily="34" charset="0"/>
                <a:cs typeface="Avenir Light"/>
              </a:rPr>
              <a:t>Daily Schedule</a:t>
            </a:r>
            <a:r>
              <a:rPr lang="en-MY" sz="1500" dirty="0">
                <a:latin typeface="Century Gothic" panose="020B0502020202020204" pitchFamily="34" charset="0"/>
                <a:cs typeface="Avenir Light"/>
              </a:rPr>
              <a:t> – This is a working schedule suitable for daily basis, where the work schedules are different everyday. In daily schedule, set up for multiple shifts, overnight shifts, open shifts, rotational shifts and </a:t>
            </a:r>
            <a:r>
              <a:rPr lang="en-MY" sz="1500" dirty="0" err="1">
                <a:latin typeface="Century Gothic" panose="020B0502020202020204" pitchFamily="34" charset="0"/>
                <a:cs typeface="Avenir Light"/>
              </a:rPr>
              <a:t>etc</a:t>
            </a:r>
            <a:r>
              <a:rPr lang="en-MY" sz="1500" dirty="0">
                <a:latin typeface="Century Gothic" panose="020B0502020202020204" pitchFamily="34" charset="0"/>
                <a:cs typeface="Avenir Light"/>
              </a:rPr>
              <a:t> can be done. </a:t>
            </a:r>
          </a:p>
          <a:p>
            <a:pPr marL="0" indent="0">
              <a:lnSpc>
                <a:spcPct val="100000"/>
              </a:lnSpc>
              <a:buFont typeface="Arial" panose="020B0604020202020204" pitchFamily="34" charset="0"/>
              <a:buNone/>
            </a:pPr>
            <a:r>
              <a:rPr lang="en-MY" sz="1500" b="1" dirty="0">
                <a:latin typeface="Century Gothic" panose="020B0502020202020204" pitchFamily="34" charset="0"/>
                <a:cs typeface="Avenir Light"/>
              </a:rPr>
              <a:t>Flexi Schedule </a:t>
            </a:r>
            <a:r>
              <a:rPr lang="en-MY" sz="1500" dirty="0">
                <a:latin typeface="Century Gothic" panose="020B0502020202020204" pitchFamily="34" charset="0"/>
                <a:cs typeface="Avenir Light"/>
              </a:rPr>
              <a:t>– This is a working schedule that does not include any late ins, early outs or overtime. Flexi Schedule is applicable for employees with flexible working time, where they don’t have specific time for clock-ins, breaks and clock-outs.</a:t>
            </a:r>
          </a:p>
        </p:txBody>
      </p:sp>
    </p:spTree>
    <p:extLst>
      <p:ext uri="{BB962C8B-B14F-4D97-AF65-F5344CB8AC3E}">
        <p14:creationId xmlns:p14="http://schemas.microsoft.com/office/powerpoint/2010/main" val="20001300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1513" y="885287"/>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US" sz="2000" b="1" dirty="0">
                <a:solidFill>
                  <a:schemeClr val="accent2"/>
                </a:solidFill>
                <a:latin typeface="Century Gothic" panose="020B0502020202020204" pitchFamily="34" charset="0"/>
                <a:cs typeface="Avenir Light"/>
              </a:rPr>
              <a:t>ADDING CLOCKING SCHEDULE</a:t>
            </a:r>
          </a:p>
        </p:txBody>
      </p:sp>
      <p:sp>
        <p:nvSpPr>
          <p:cNvPr id="9" name="Content Placeholder 2"/>
          <p:cNvSpPr txBox="1">
            <a:spLocks/>
          </p:cNvSpPr>
          <p:nvPr/>
        </p:nvSpPr>
        <p:spPr>
          <a:xfrm>
            <a:off x="431063" y="787998"/>
            <a:ext cx="10515600" cy="6373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MY" sz="1400" dirty="0">
                <a:latin typeface="Century Gothic" panose="020B0502020202020204" pitchFamily="34" charset="0"/>
                <a:cs typeface="Avenir Light"/>
              </a:rPr>
              <a:t>Go to Scheduling &amp; Attendance Tab &gt; Add Clocking Schedule &gt; Key-in the Schedule ID &gt; Key-In Schedule Name &gt; Select the Schedule Type &gt; OK</a:t>
            </a:r>
          </a:p>
          <a:p>
            <a:pPr marL="0" indent="0">
              <a:lnSpc>
                <a:spcPct val="100000"/>
              </a:lnSpc>
              <a:buFont typeface="Arial" panose="020B0604020202020204" pitchFamily="34" charset="0"/>
              <a:buNone/>
            </a:pPr>
            <a:r>
              <a:rPr lang="en-MY" sz="1200" b="1" i="1" dirty="0">
                <a:solidFill>
                  <a:srgbClr val="FF0000"/>
                </a:solidFill>
                <a:latin typeface="Century Gothic" panose="020B0502020202020204" pitchFamily="34" charset="0"/>
                <a:cs typeface="Avenir Light"/>
              </a:rPr>
              <a:t>Note: </a:t>
            </a:r>
            <a:r>
              <a:rPr lang="en-MY" sz="1200" i="1" dirty="0">
                <a:solidFill>
                  <a:srgbClr val="FF0000"/>
                </a:solidFill>
                <a:latin typeface="Century Gothic" panose="020B0502020202020204" pitchFamily="34" charset="0"/>
                <a:cs typeface="Avenir Light"/>
              </a:rPr>
              <a:t>Clocking Schedule can also be added by right-clicking on the Clocking Schedule itself at the left panel </a:t>
            </a:r>
            <a:r>
              <a:rPr lang="en-MY" sz="1200" b="1" i="1" dirty="0">
                <a:solidFill>
                  <a:srgbClr val="FF0000"/>
                </a:solidFill>
                <a:latin typeface="Century Gothic" panose="020B0502020202020204" pitchFamily="34" charset="0"/>
                <a:cs typeface="Avenir Light"/>
              </a:rPr>
              <a:t>&gt;</a:t>
            </a:r>
            <a:r>
              <a:rPr lang="en-MY" sz="1200" i="1" dirty="0">
                <a:solidFill>
                  <a:srgbClr val="FF0000"/>
                </a:solidFill>
                <a:latin typeface="Century Gothic" panose="020B0502020202020204" pitchFamily="34" charset="0"/>
                <a:cs typeface="Avenir Light"/>
              </a:rPr>
              <a:t> Add Clocking Schedule</a:t>
            </a:r>
            <a:endParaRPr lang="en-US" sz="1200" dirty="0">
              <a:solidFill>
                <a:srgbClr val="FF0000"/>
              </a:solidFill>
              <a:latin typeface="Century Gothic" panose="020B0502020202020204" pitchFamily="34" charset="0"/>
              <a:cs typeface="Avenir Light"/>
            </a:endParaRPr>
          </a:p>
          <a:p>
            <a:pPr marL="0" indent="0">
              <a:buFont typeface="Arial" panose="020B0604020202020204" pitchFamily="34" charset="0"/>
              <a:buNone/>
            </a:pPr>
            <a:endParaRPr lang="en-MY" dirty="0"/>
          </a:p>
        </p:txBody>
      </p:sp>
      <p:pic>
        <p:nvPicPr>
          <p:cNvPr id="10" name="Picture 9"/>
          <p:cNvPicPr>
            <a:picLocks noChangeAspect="1"/>
          </p:cNvPicPr>
          <p:nvPr/>
        </p:nvPicPr>
        <p:blipFill>
          <a:blip r:embed="rId3"/>
          <a:stretch>
            <a:fillRect/>
          </a:stretch>
        </p:blipFill>
        <p:spPr>
          <a:xfrm>
            <a:off x="2403299" y="1791965"/>
            <a:ext cx="6571128" cy="4070662"/>
          </a:xfrm>
          <a:prstGeom prst="rect">
            <a:avLst/>
          </a:prstGeom>
          <a:ln>
            <a:solidFill>
              <a:schemeClr val="tx1"/>
            </a:solidFill>
          </a:ln>
        </p:spPr>
      </p:pic>
    </p:spTree>
    <p:extLst>
      <p:ext uri="{BB962C8B-B14F-4D97-AF65-F5344CB8AC3E}">
        <p14:creationId xmlns:p14="http://schemas.microsoft.com/office/powerpoint/2010/main" val="299563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WEEKLY SCHEDULE</a:t>
            </a:r>
            <a:endParaRPr lang="en-MY" sz="1600" b="1" u="sng" dirty="0">
              <a:solidFill>
                <a:schemeClr val="accent2"/>
              </a:solidFill>
              <a:latin typeface="Century Gothic" panose="020B0502020202020204" pitchFamily="34" charset="0"/>
            </a:endParaRPr>
          </a:p>
        </p:txBody>
      </p:sp>
      <p:sp>
        <p:nvSpPr>
          <p:cNvPr id="9" name="Content Placeholder 2"/>
          <p:cNvSpPr txBox="1">
            <a:spLocks/>
          </p:cNvSpPr>
          <p:nvPr/>
        </p:nvSpPr>
        <p:spPr>
          <a:xfrm>
            <a:off x="431063" y="524436"/>
            <a:ext cx="10515600" cy="20789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US" sz="1600" dirty="0">
              <a:latin typeface="Century Gothic" panose="020B0502020202020204" pitchFamily="34" charset="0"/>
              <a:cs typeface="Avenir Light"/>
            </a:endParaRPr>
          </a:p>
          <a:p>
            <a:pPr>
              <a:lnSpc>
                <a:spcPct val="100000"/>
              </a:lnSpc>
              <a:spcBef>
                <a:spcPts val="0"/>
              </a:spcBef>
              <a:spcAft>
                <a:spcPts val="600"/>
              </a:spcAft>
            </a:pPr>
            <a:r>
              <a:rPr lang="en-MY" sz="1400" dirty="0">
                <a:latin typeface="Century Gothic" panose="020B0502020202020204" pitchFamily="34" charset="0"/>
                <a:cs typeface="Avenir Light"/>
              </a:rPr>
              <a:t>Weekly schedule is the most commonly used schedule whereby the workdays and </a:t>
            </a:r>
            <a:r>
              <a:rPr lang="en-MY" sz="1400" dirty="0" err="1">
                <a:latin typeface="Century Gothic" panose="020B0502020202020204" pitchFamily="34" charset="0"/>
                <a:cs typeface="Avenir Light"/>
              </a:rPr>
              <a:t>restdays</a:t>
            </a:r>
            <a:r>
              <a:rPr lang="en-MY" sz="1400" dirty="0">
                <a:latin typeface="Century Gothic" panose="020B0502020202020204" pitchFamily="34" charset="0"/>
                <a:cs typeface="Avenir Light"/>
              </a:rPr>
              <a:t> are arranged accordingly on a weekly basis. For example, workdays are set on weekdays and off days are set on weekends or offices in the Middle East work from Sunday to Thursday and off from Friday to Saturday. The same sequence must be repeated on a weekly basis. </a:t>
            </a:r>
          </a:p>
          <a:p>
            <a:pPr>
              <a:lnSpc>
                <a:spcPct val="100000"/>
              </a:lnSpc>
              <a:spcBef>
                <a:spcPts val="0"/>
              </a:spcBef>
              <a:spcAft>
                <a:spcPts val="600"/>
              </a:spcAft>
            </a:pPr>
            <a:r>
              <a:rPr lang="en-MY" sz="1400" dirty="0">
                <a:latin typeface="Century Gothic" panose="020B0502020202020204" pitchFamily="34" charset="0"/>
                <a:cs typeface="Avenir Light"/>
              </a:rPr>
              <a:t>A total of 6 clocking slots available for configuration (IN (clock-in), Break (break starts), Resume (break ends), Out (clock-out), OT (overtime starts), Done (overtime done)</a:t>
            </a:r>
          </a:p>
          <a:p>
            <a:pPr>
              <a:lnSpc>
                <a:spcPct val="100000"/>
              </a:lnSpc>
              <a:spcBef>
                <a:spcPts val="0"/>
              </a:spcBef>
              <a:spcAft>
                <a:spcPts val="600"/>
              </a:spcAft>
            </a:pPr>
            <a:r>
              <a:rPr lang="en-MY" sz="1400" dirty="0">
                <a:latin typeface="Century Gothic" panose="020B0502020202020204" pitchFamily="34" charset="0"/>
                <a:cs typeface="Avenir Light"/>
              </a:rPr>
              <a:t>A total of 7 days needs to be configured as workday, rest day or off day. </a:t>
            </a:r>
          </a:p>
        </p:txBody>
      </p:sp>
      <p:pic>
        <p:nvPicPr>
          <p:cNvPr id="10" name="Picture 9"/>
          <p:cNvPicPr>
            <a:picLocks noChangeAspect="1"/>
          </p:cNvPicPr>
          <p:nvPr/>
        </p:nvPicPr>
        <p:blipFill>
          <a:blip r:embed="rId3"/>
          <a:stretch>
            <a:fillRect/>
          </a:stretch>
        </p:blipFill>
        <p:spPr>
          <a:xfrm>
            <a:off x="2350615" y="2603352"/>
            <a:ext cx="7135178" cy="3394912"/>
          </a:xfrm>
          <a:prstGeom prst="rect">
            <a:avLst/>
          </a:prstGeom>
          <a:ln>
            <a:solidFill>
              <a:schemeClr val="tx1"/>
            </a:solidFill>
          </a:ln>
        </p:spPr>
      </p:pic>
    </p:spTree>
    <p:extLst>
      <p:ext uri="{BB962C8B-B14F-4D97-AF65-F5344CB8AC3E}">
        <p14:creationId xmlns:p14="http://schemas.microsoft.com/office/powerpoint/2010/main" val="22734491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349313" y="519512"/>
            <a:ext cx="11428828" cy="5299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10000"/>
              </a:lnSpc>
              <a:buFont typeface="Arial" panose="020B0604020202020204" pitchFamily="34" charset="0"/>
              <a:buAutoNum type="arabicParenR"/>
            </a:pPr>
            <a:r>
              <a:rPr lang="en-US" sz="1600" b="1" dirty="0">
                <a:solidFill>
                  <a:schemeClr val="bg2">
                    <a:lumMod val="25000"/>
                  </a:schemeClr>
                </a:solidFill>
                <a:latin typeface="Century Gothic" panose="020B0502020202020204" pitchFamily="34" charset="0"/>
                <a:cs typeface="Avenir Light"/>
              </a:rPr>
              <a:t>Clocking Time</a:t>
            </a:r>
            <a:endParaRPr lang="en-US" sz="1600" dirty="0">
              <a:latin typeface="Century Gothic" panose="020B0502020202020204" pitchFamily="34" charset="0"/>
              <a:cs typeface="Avenir Light"/>
            </a:endParaRPr>
          </a:p>
          <a:p>
            <a:pPr>
              <a:lnSpc>
                <a:spcPct val="110000"/>
              </a:lnSpc>
            </a:pPr>
            <a:r>
              <a:rPr lang="en-MY" sz="1500" b="1" dirty="0">
                <a:solidFill>
                  <a:schemeClr val="bg2">
                    <a:lumMod val="25000"/>
                  </a:schemeClr>
                </a:solidFill>
                <a:latin typeface="Century Gothic" panose="020B0502020202020204" pitchFamily="34" charset="0"/>
                <a:cs typeface="Avenir Light"/>
              </a:rPr>
              <a:t>In-Out</a:t>
            </a:r>
            <a:r>
              <a:rPr lang="en-MY" sz="1500" dirty="0">
                <a:solidFill>
                  <a:schemeClr val="bg2">
                    <a:lumMod val="25000"/>
                  </a:schemeClr>
                </a:solidFill>
                <a:latin typeface="Century Gothic" panose="020B0502020202020204" pitchFamily="34" charset="0"/>
                <a:cs typeface="Avenir Light"/>
              </a:rPr>
              <a:t>: </a:t>
            </a:r>
            <a:r>
              <a:rPr lang="en-MY" sz="1500" dirty="0">
                <a:latin typeface="Century Gothic" panose="020B0502020202020204" pitchFamily="34" charset="0"/>
                <a:cs typeface="Avenir Light"/>
              </a:rPr>
              <a:t>This time pairing consists of the time when an employee clocks in for work (In) and clocks out after work (Out). Any clocking time that exceeds the Out time will be counted as overtime (OT). In-Out pair is a compulsory pair in a work schedule.</a:t>
            </a:r>
            <a:endParaRPr lang="en-MY" sz="1500" dirty="0">
              <a:solidFill>
                <a:srgbClr val="FF0000"/>
              </a:solidFill>
              <a:latin typeface="Century Gothic" panose="020B0502020202020204" pitchFamily="34" charset="0"/>
              <a:cs typeface="Avenir Light"/>
            </a:endParaRPr>
          </a:p>
          <a:p>
            <a:pPr>
              <a:lnSpc>
                <a:spcPct val="110000"/>
              </a:lnSpc>
            </a:pPr>
            <a:r>
              <a:rPr lang="en-MY" sz="1500" b="1" dirty="0">
                <a:solidFill>
                  <a:schemeClr val="bg2">
                    <a:lumMod val="25000"/>
                  </a:schemeClr>
                </a:solidFill>
                <a:latin typeface="Century Gothic" panose="020B0502020202020204" pitchFamily="34" charset="0"/>
                <a:cs typeface="Avenir Light"/>
              </a:rPr>
              <a:t>Break-Resume</a:t>
            </a:r>
            <a:r>
              <a:rPr lang="en-MY" sz="1500" dirty="0">
                <a:solidFill>
                  <a:schemeClr val="bg2">
                    <a:lumMod val="25000"/>
                  </a:schemeClr>
                </a:solidFill>
                <a:latin typeface="Century Gothic" panose="020B0502020202020204" pitchFamily="34" charset="0"/>
                <a:cs typeface="Avenir Light"/>
              </a:rPr>
              <a:t>: </a:t>
            </a:r>
            <a:r>
              <a:rPr lang="en-MY" sz="1500" dirty="0">
                <a:latin typeface="Century Gothic" panose="020B0502020202020204" pitchFamily="34" charset="0"/>
                <a:cs typeface="Avenir Light"/>
              </a:rPr>
              <a:t>This time pairing consists of the time when a break starts (Break) for example out to lunch, and when it ends, when a user comes back from lunch (Resume). A company can choose to deduct the break time from the total working time or it can include the break into the total working time. This pair is optional where a company can also choose not to define their break times in the work schedule.  </a:t>
            </a:r>
          </a:p>
          <a:p>
            <a:pPr>
              <a:lnSpc>
                <a:spcPct val="110000"/>
              </a:lnSpc>
            </a:pPr>
            <a:r>
              <a:rPr lang="en-MY" sz="1500" b="1" dirty="0">
                <a:solidFill>
                  <a:schemeClr val="bg2">
                    <a:lumMod val="25000"/>
                  </a:schemeClr>
                </a:solidFill>
                <a:latin typeface="Century Gothic" panose="020B0502020202020204" pitchFamily="34" charset="0"/>
                <a:cs typeface="Avenir Light"/>
              </a:rPr>
              <a:t>OT-Done</a:t>
            </a:r>
            <a:r>
              <a:rPr lang="en-MY" sz="1500" dirty="0">
                <a:solidFill>
                  <a:schemeClr val="bg2">
                    <a:lumMod val="25000"/>
                  </a:schemeClr>
                </a:solidFill>
                <a:latin typeface="Century Gothic" panose="020B0502020202020204" pitchFamily="34" charset="0"/>
                <a:cs typeface="Avenir Light"/>
              </a:rPr>
              <a:t>: </a:t>
            </a:r>
            <a:r>
              <a:rPr lang="en-MY" sz="1500" dirty="0">
                <a:latin typeface="Century Gothic" panose="020B0502020202020204" pitchFamily="34" charset="0"/>
                <a:cs typeface="Avenir Light"/>
              </a:rPr>
              <a:t>This time pairing refers to the time when overtime (OT) starts and the time it finishes (Done). It is recommended to use this pair if your company do not want to include any extra time taken after Out time to be counted in the total working time. </a:t>
            </a:r>
          </a:p>
          <a:p>
            <a:pPr lvl="1">
              <a:lnSpc>
                <a:spcPct val="110000"/>
              </a:lnSpc>
            </a:pPr>
            <a:r>
              <a:rPr lang="en-MY" sz="1500" dirty="0">
                <a:latin typeface="Century Gothic" panose="020B0502020202020204" pitchFamily="34" charset="0"/>
                <a:cs typeface="Avenir Light"/>
              </a:rPr>
              <a:t>For example, if a schedule starts from 9-6 with a Break from 1-2 and OT from 8-10; if the OT-Done pairing is not defined, the calculation will be In-Out (Done) – Break = 9-10pm (13hours) – (1hour) = 12 hours. </a:t>
            </a:r>
          </a:p>
          <a:p>
            <a:pPr lvl="1">
              <a:lnSpc>
                <a:spcPct val="110000"/>
              </a:lnSpc>
            </a:pPr>
            <a:r>
              <a:rPr lang="en-MY" sz="1500" dirty="0">
                <a:latin typeface="Century Gothic" panose="020B0502020202020204" pitchFamily="34" charset="0"/>
                <a:cs typeface="Avenir Light"/>
              </a:rPr>
              <a:t>If OT-Done is included, the calculation will be[[ (In-Out) + (OT-Done)] – Break] = [9-6pm (9hours) + 8-10 (2hours)] – (1hour) = 10hours</a:t>
            </a:r>
          </a:p>
          <a:p>
            <a:pPr>
              <a:lnSpc>
                <a:spcPct val="110000"/>
              </a:lnSpc>
            </a:pPr>
            <a:r>
              <a:rPr lang="en-MY" sz="1500" b="1" dirty="0">
                <a:solidFill>
                  <a:schemeClr val="bg2">
                    <a:lumMod val="25000"/>
                  </a:schemeClr>
                </a:solidFill>
                <a:latin typeface="Century Gothic" panose="020B0502020202020204" pitchFamily="34" charset="0"/>
                <a:cs typeface="Avenir Light"/>
              </a:rPr>
              <a:t>Round off to Nearest Minute: </a:t>
            </a:r>
            <a:r>
              <a:rPr lang="en-MY" sz="1500" dirty="0">
                <a:latin typeface="Century Gothic" panose="020B0502020202020204" pitchFamily="34" charset="0"/>
                <a:cs typeface="Avenir Light"/>
              </a:rPr>
              <a:t>At every clocking column, you may </a:t>
            </a:r>
            <a:r>
              <a:rPr lang="en-MY" sz="1500" dirty="0">
                <a:solidFill>
                  <a:srgbClr val="000000"/>
                </a:solidFill>
                <a:latin typeface="Century Gothic" panose="020B0502020202020204" pitchFamily="34" charset="0"/>
                <a:cs typeface="Avenir Light"/>
              </a:rPr>
              <a:t>determine the round </a:t>
            </a:r>
            <a:r>
              <a:rPr lang="en-MY" sz="1500" dirty="0">
                <a:latin typeface="Century Gothic" panose="020B0502020202020204" pitchFamily="34" charset="0"/>
                <a:cs typeface="Avenir Light"/>
              </a:rPr>
              <a:t>to the closest minutes which means that the attendance recorded will be rounded to the nearest minutes as specified in the field</a:t>
            </a:r>
          </a:p>
          <a:p>
            <a:pPr marL="0" indent="0">
              <a:lnSpc>
                <a:spcPct val="110000"/>
              </a:lnSpc>
              <a:buFont typeface="Arial" panose="020B0604020202020204" pitchFamily="34" charset="0"/>
              <a:buNone/>
            </a:pPr>
            <a:endParaRPr lang="en-MY" sz="1500" dirty="0">
              <a:latin typeface="Century Gothic" panose="020B0502020202020204" pitchFamily="34" charset="0"/>
            </a:endParaRPr>
          </a:p>
          <a:p>
            <a:pPr>
              <a:lnSpc>
                <a:spcPct val="110000"/>
              </a:lnSpc>
            </a:pPr>
            <a:endParaRPr lang="en-MY" sz="1500" dirty="0">
              <a:latin typeface="Century Gothic" panose="020B0502020202020204" pitchFamily="34" charset="0"/>
            </a:endParaRPr>
          </a:p>
          <a:p>
            <a:endParaRPr lang="en-MY" sz="1800" dirty="0"/>
          </a:p>
        </p:txBody>
      </p:sp>
    </p:spTree>
    <p:extLst>
      <p:ext uri="{BB962C8B-B14F-4D97-AF65-F5344CB8AC3E}">
        <p14:creationId xmlns:p14="http://schemas.microsoft.com/office/powerpoint/2010/main" val="3416343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304214" y="274105"/>
            <a:ext cx="11583572" cy="54274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MY" sz="1800" i="1" dirty="0"/>
              <a:t> </a:t>
            </a:r>
          </a:p>
          <a:p>
            <a:pPr marL="0" indent="0">
              <a:lnSpc>
                <a:spcPct val="100000"/>
              </a:lnSpc>
              <a:spcBef>
                <a:spcPts val="0"/>
              </a:spcBef>
              <a:buFont typeface="Arial" panose="020B0604020202020204" pitchFamily="34" charset="0"/>
              <a:buNone/>
            </a:pPr>
            <a:r>
              <a:rPr lang="en-MY" sz="1600" i="1" dirty="0">
                <a:latin typeface="Century Gothic" panose="020B0502020202020204" pitchFamily="34" charset="0"/>
                <a:cs typeface="Avenir Light"/>
              </a:rPr>
              <a:t>Examples of Rounding:</a:t>
            </a:r>
          </a:p>
          <a:p>
            <a:pPr lvl="1">
              <a:lnSpc>
                <a:spcPct val="100000"/>
              </a:lnSpc>
              <a:spcBef>
                <a:spcPts val="0"/>
              </a:spcBef>
              <a:buFont typeface="Courier New" panose="02070309020205020404" pitchFamily="49" charset="0"/>
              <a:buChar char="o"/>
            </a:pPr>
            <a:r>
              <a:rPr lang="en-MY" sz="1600" i="1" dirty="0">
                <a:latin typeface="Century Gothic" panose="020B0502020202020204" pitchFamily="34" charset="0"/>
                <a:cs typeface="Avenir Light"/>
              </a:rPr>
              <a:t>If you choose to round up 15 minutes, when an employee clocks in at 9:06am, his IN time will be recorded as 9:15am.</a:t>
            </a:r>
          </a:p>
          <a:p>
            <a:pPr lvl="1">
              <a:lnSpc>
                <a:spcPct val="100000"/>
              </a:lnSpc>
              <a:spcBef>
                <a:spcPts val="0"/>
              </a:spcBef>
              <a:buFont typeface="Courier New" panose="02070309020205020404" pitchFamily="49" charset="0"/>
              <a:buChar char="o"/>
            </a:pPr>
            <a:r>
              <a:rPr lang="en-MY" sz="1600" i="1" dirty="0">
                <a:latin typeface="Century Gothic" panose="020B0502020202020204" pitchFamily="34" charset="0"/>
                <a:cs typeface="Avenir Light"/>
              </a:rPr>
              <a:t>If you choose to round down 15 minutes, when an employee clocks in at 9:06am, his IN time will be </a:t>
            </a:r>
            <a:br>
              <a:rPr lang="en-MY" sz="1600" i="1" dirty="0">
                <a:latin typeface="Century Gothic" panose="020B0502020202020204" pitchFamily="34" charset="0"/>
                <a:cs typeface="Avenir Light"/>
              </a:rPr>
            </a:br>
            <a:r>
              <a:rPr lang="en-MY" sz="1600" i="1" dirty="0">
                <a:latin typeface="Century Gothic" panose="020B0502020202020204" pitchFamily="34" charset="0"/>
                <a:cs typeface="Avenir Light"/>
              </a:rPr>
              <a:t>recorded as 9:00am.</a:t>
            </a:r>
          </a:p>
          <a:p>
            <a:pPr lvl="1">
              <a:lnSpc>
                <a:spcPct val="100000"/>
              </a:lnSpc>
              <a:spcBef>
                <a:spcPts val="0"/>
              </a:spcBef>
              <a:buFont typeface="Courier New" panose="02070309020205020404" pitchFamily="49" charset="0"/>
              <a:buChar char="o"/>
            </a:pPr>
            <a:r>
              <a:rPr lang="en-MY" sz="1600" i="1" dirty="0">
                <a:latin typeface="Century Gothic" panose="020B0502020202020204" pitchFamily="34" charset="0"/>
                <a:cs typeface="Avenir Light"/>
              </a:rPr>
              <a:t>If you choose to take a midpoint of 15 minutes, when an employee clocks in before 9.07am, his IN time will be recorded as 9.00am and if he clocks in after 9.07am, his IN time will be recorded as 9.15am.</a:t>
            </a:r>
          </a:p>
          <a:p>
            <a:pPr lvl="1">
              <a:lnSpc>
                <a:spcPct val="100000"/>
              </a:lnSpc>
              <a:spcBef>
                <a:spcPts val="0"/>
              </a:spcBef>
              <a:buFont typeface="Courier New" panose="02070309020205020404" pitchFamily="49" charset="0"/>
              <a:buChar char="o"/>
            </a:pPr>
            <a:endParaRPr lang="en-MY" sz="1600" i="1" dirty="0">
              <a:latin typeface="Century Gothic" panose="020B0502020202020204" pitchFamily="34" charset="0"/>
              <a:cs typeface="Avenir Light"/>
            </a:endParaRPr>
          </a:p>
          <a:p>
            <a:pPr>
              <a:lnSpc>
                <a:spcPct val="100000"/>
              </a:lnSpc>
              <a:spcBef>
                <a:spcPts val="0"/>
              </a:spcBef>
            </a:pPr>
            <a:r>
              <a:rPr lang="en-MY" sz="1600" b="1" dirty="0">
                <a:solidFill>
                  <a:schemeClr val="bg2">
                    <a:lumMod val="25000"/>
                  </a:schemeClr>
                </a:solidFill>
                <a:latin typeface="Century Gothic" panose="020B0502020202020204" pitchFamily="34" charset="0"/>
                <a:cs typeface="Avenir Light"/>
              </a:rPr>
              <a:t>Allow grace period in minutes</a:t>
            </a:r>
            <a:r>
              <a:rPr lang="en-MY" sz="1600" dirty="0">
                <a:latin typeface="Century Gothic" panose="020B0502020202020204" pitchFamily="34" charset="0"/>
                <a:cs typeface="Avenir Light"/>
              </a:rPr>
              <a:t>: This basically means a company agrees to provide a time leeway (a bit of space) for any clocking IN and OUT activities. For example, if the grace period for IN is set at 15 minutes, any clocking in after 9.15am will be considered as late-in, and any clock-in before 9:15 will still be considered on-time even though an employee is 13 minutes passed his IN time at 9:00</a:t>
            </a:r>
          </a:p>
          <a:p>
            <a:pPr>
              <a:lnSpc>
                <a:spcPct val="100000"/>
              </a:lnSpc>
              <a:spcBef>
                <a:spcPts val="0"/>
              </a:spcBef>
            </a:pPr>
            <a:endParaRPr lang="en-MY" sz="1600" dirty="0">
              <a:latin typeface="Century Gothic" panose="020B0502020202020204" pitchFamily="34" charset="0"/>
              <a:cs typeface="Avenir Light"/>
            </a:endParaRPr>
          </a:p>
          <a:p>
            <a:pPr>
              <a:lnSpc>
                <a:spcPct val="100000"/>
              </a:lnSpc>
              <a:spcBef>
                <a:spcPts val="0"/>
              </a:spcBef>
            </a:pPr>
            <a:r>
              <a:rPr lang="en-MY" sz="1600" b="1" dirty="0">
                <a:solidFill>
                  <a:schemeClr val="bg2">
                    <a:lumMod val="25000"/>
                  </a:schemeClr>
                </a:solidFill>
                <a:latin typeface="Century Gothic" panose="020B0502020202020204" pitchFamily="34" charset="0"/>
                <a:cs typeface="Avenir Light"/>
              </a:rPr>
              <a:t>Flexible break time in minutes</a:t>
            </a:r>
            <a:r>
              <a:rPr lang="en-MY" sz="1600" dirty="0">
                <a:solidFill>
                  <a:schemeClr val="bg2">
                    <a:lumMod val="25000"/>
                  </a:schemeClr>
                </a:solidFill>
                <a:latin typeface="Century Gothic" panose="020B0502020202020204" pitchFamily="34" charset="0"/>
                <a:cs typeface="Avenir Light"/>
              </a:rPr>
              <a:t>: </a:t>
            </a:r>
            <a:r>
              <a:rPr lang="en-MY" sz="1600" dirty="0">
                <a:solidFill>
                  <a:srgbClr val="000000"/>
                </a:solidFill>
                <a:latin typeface="Century Gothic" panose="020B0502020202020204" pitchFamily="34" charset="0"/>
                <a:cs typeface="Avenir Light"/>
              </a:rPr>
              <a:t>Some companies want their break time to be fixed from 1230 to 130 for example but some rather set a time frame in minutes, for example 60 minutes. If a company allows flexible break time in minutes, the staffs can have their flexible lunch time and if they exceed the time frame allowed, the extra minutes will be deducted from their total work time.</a:t>
            </a:r>
          </a:p>
          <a:p>
            <a:pPr>
              <a:lnSpc>
                <a:spcPct val="100000"/>
              </a:lnSpc>
              <a:spcBef>
                <a:spcPts val="0"/>
              </a:spcBef>
            </a:pPr>
            <a:endParaRPr lang="en-MY" sz="1600" dirty="0">
              <a:latin typeface="Century Gothic" panose="020B0502020202020204" pitchFamily="34" charset="0"/>
              <a:cs typeface="Avenir Light"/>
            </a:endParaRPr>
          </a:p>
          <a:p>
            <a:pPr>
              <a:lnSpc>
                <a:spcPct val="100000"/>
              </a:lnSpc>
              <a:spcBef>
                <a:spcPts val="0"/>
              </a:spcBef>
            </a:pPr>
            <a:r>
              <a:rPr lang="en-MY" sz="1600" b="1" dirty="0">
                <a:solidFill>
                  <a:schemeClr val="bg2">
                    <a:lumMod val="25000"/>
                  </a:schemeClr>
                </a:solidFill>
                <a:latin typeface="Century Gothic" panose="020B0502020202020204" pitchFamily="34" charset="0"/>
                <a:cs typeface="Avenir Light"/>
              </a:rPr>
              <a:t>Exclude break time from working hour</a:t>
            </a:r>
            <a:r>
              <a:rPr lang="en-MY" sz="1600" dirty="0">
                <a:solidFill>
                  <a:schemeClr val="bg2">
                    <a:lumMod val="25000"/>
                  </a:schemeClr>
                </a:solidFill>
                <a:latin typeface="Century Gothic" panose="020B0502020202020204" pitchFamily="34" charset="0"/>
                <a:cs typeface="Avenir Light"/>
              </a:rPr>
              <a:t>: </a:t>
            </a:r>
            <a:r>
              <a:rPr lang="en-MY" sz="1600" dirty="0">
                <a:latin typeface="Century Gothic" panose="020B0502020202020204" pitchFamily="34" charset="0"/>
                <a:cs typeface="Avenir Light"/>
              </a:rPr>
              <a:t>By default, the system will include break time in your total worktime. If a company wants to deduct lunch time from the total worktime, tick the checkbox between OT and Done.</a:t>
            </a:r>
          </a:p>
          <a:p>
            <a:pPr marL="0" indent="0">
              <a:lnSpc>
                <a:spcPct val="150000"/>
              </a:lnSpc>
              <a:buFont typeface="Arial" panose="020B0604020202020204" pitchFamily="34" charset="0"/>
              <a:buNone/>
            </a:pPr>
            <a:endParaRPr lang="en-MY" sz="1800" dirty="0"/>
          </a:p>
        </p:txBody>
      </p:sp>
    </p:spTree>
    <p:extLst>
      <p:ext uri="{BB962C8B-B14F-4D97-AF65-F5344CB8AC3E}">
        <p14:creationId xmlns:p14="http://schemas.microsoft.com/office/powerpoint/2010/main" val="19913067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320424" y="209268"/>
            <a:ext cx="11131722" cy="2458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Arial" panose="020B0604020202020204" pitchFamily="34" charset="0"/>
              <a:buAutoNum type="arabicParenR" startAt="2"/>
            </a:pPr>
            <a:r>
              <a:rPr lang="en-US" sz="1800" b="1" dirty="0">
                <a:solidFill>
                  <a:schemeClr val="bg2">
                    <a:lumMod val="25000"/>
                  </a:schemeClr>
                </a:solidFill>
                <a:latin typeface="Century Gothic" panose="020B0502020202020204" pitchFamily="34" charset="0"/>
                <a:cs typeface="Avenir Light"/>
              </a:rPr>
              <a:t>Clocking Range Tab</a:t>
            </a:r>
          </a:p>
          <a:p>
            <a:pPr marL="0" indent="0">
              <a:lnSpc>
                <a:spcPct val="100000"/>
              </a:lnSpc>
              <a:spcBef>
                <a:spcPts val="0"/>
              </a:spcBef>
              <a:buNone/>
            </a:pPr>
            <a:endParaRPr lang="en-US" sz="1400" dirty="0">
              <a:latin typeface="Century Gothic" panose="020B0502020202020204" pitchFamily="34" charset="0"/>
              <a:cs typeface="Avenir Light"/>
            </a:endParaRPr>
          </a:p>
          <a:p>
            <a:pPr lvl="1">
              <a:lnSpc>
                <a:spcPct val="100000"/>
              </a:lnSpc>
              <a:spcBef>
                <a:spcPts val="0"/>
              </a:spcBef>
            </a:pPr>
            <a:r>
              <a:rPr lang="en-MY" sz="1400" dirty="0">
                <a:latin typeface="Century Gothic" panose="020B0502020202020204" pitchFamily="34" charset="0"/>
                <a:cs typeface="Avenir Light"/>
              </a:rPr>
              <a:t>Range is to determine the maximum time that one slot could record before it is considered as the time for the corresponding slot. For example, if a value for IN is 12:00 and when a staff clocks in at 12:01, the time will be recorded in the Break column instead of in the IN column. When you set the range for OUT is at 6:00, any time that falls after 6:00 will be recorded on the next column which is the OT column.</a:t>
            </a:r>
          </a:p>
          <a:p>
            <a:pPr marL="0" indent="0">
              <a:lnSpc>
                <a:spcPct val="100000"/>
              </a:lnSpc>
              <a:spcBef>
                <a:spcPts val="0"/>
              </a:spcBef>
              <a:buFont typeface="Arial" panose="020B0604020202020204" pitchFamily="34" charset="0"/>
              <a:buNone/>
            </a:pPr>
            <a:endParaRPr lang="en-MY" sz="1800" b="1" dirty="0">
              <a:solidFill>
                <a:srgbClr val="800000"/>
              </a:solidFill>
              <a:latin typeface="Century Gothic" panose="020B0502020202020204" pitchFamily="34" charset="0"/>
              <a:cs typeface="Avenir Light"/>
            </a:endParaRPr>
          </a:p>
          <a:p>
            <a:pPr marL="0" indent="0">
              <a:lnSpc>
                <a:spcPct val="100000"/>
              </a:lnSpc>
              <a:spcBef>
                <a:spcPts val="0"/>
              </a:spcBef>
              <a:buFont typeface="Arial" panose="020B0604020202020204" pitchFamily="34" charset="0"/>
              <a:buNone/>
            </a:pPr>
            <a:r>
              <a:rPr lang="en-US" sz="1200" b="1" dirty="0">
                <a:solidFill>
                  <a:srgbClr val="FF0000"/>
                </a:solidFill>
                <a:latin typeface="Century Gothic" panose="020B0502020202020204" pitchFamily="34" charset="0"/>
                <a:cs typeface="Avenir Light"/>
              </a:rPr>
              <a:t>Note: </a:t>
            </a:r>
            <a:r>
              <a:rPr lang="en-US" sz="1200" i="1" dirty="0">
                <a:solidFill>
                  <a:srgbClr val="FF0000"/>
                </a:solidFill>
                <a:latin typeface="Century Gothic" panose="020B0502020202020204" pitchFamily="34" charset="0"/>
                <a:cs typeface="Avenir Light"/>
              </a:rPr>
              <a:t>By default, if the range is left empty as per the screenshot below, the system will take the midpoint of two clocking slots to determine which column the clock-ins should fall into. For example, in the Clocking Time Tab, your In time is set as 9.00am and the Break time is set as 12.00pm. The system will take the midpoint of these 2 columns as the  judgment point. If a staff clocks in at 10.31am, the time will be recorded in the break column as the midpoint of these two columns is 10.30am.</a:t>
            </a:r>
            <a:endParaRPr lang="en-US" sz="1200" dirty="0">
              <a:solidFill>
                <a:srgbClr val="FF0000"/>
              </a:solidFill>
              <a:latin typeface="Century Gothic" panose="020B0502020202020204" pitchFamily="34" charset="0"/>
              <a:cs typeface="Avenir Light"/>
            </a:endParaRPr>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endParaRPr lang="en-MY" sz="1800" dirty="0"/>
          </a:p>
          <a:p>
            <a:pPr marL="0" indent="0">
              <a:buFont typeface="Arial" panose="020B0604020202020204" pitchFamily="34" charset="0"/>
              <a:buNone/>
            </a:pPr>
            <a:endParaRPr lang="en-MY" sz="1800" dirty="0"/>
          </a:p>
        </p:txBody>
      </p:sp>
      <p:pic>
        <p:nvPicPr>
          <p:cNvPr id="10" name="Picture 9"/>
          <p:cNvPicPr>
            <a:picLocks noChangeAspect="1"/>
          </p:cNvPicPr>
          <p:nvPr/>
        </p:nvPicPr>
        <p:blipFill>
          <a:blip r:embed="rId3"/>
          <a:stretch>
            <a:fillRect/>
          </a:stretch>
        </p:blipFill>
        <p:spPr>
          <a:xfrm>
            <a:off x="1850993" y="2821271"/>
            <a:ext cx="8710882" cy="2997597"/>
          </a:xfrm>
          <a:prstGeom prst="rect">
            <a:avLst/>
          </a:prstGeom>
          <a:ln>
            <a:solidFill>
              <a:schemeClr val="tx1"/>
            </a:solidFill>
          </a:ln>
        </p:spPr>
      </p:pic>
    </p:spTree>
    <p:extLst>
      <p:ext uri="{BB962C8B-B14F-4D97-AF65-F5344CB8AC3E}">
        <p14:creationId xmlns:p14="http://schemas.microsoft.com/office/powerpoint/2010/main" val="3753562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452580" y="641761"/>
            <a:ext cx="10515600" cy="4815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MY" sz="1600" b="1" dirty="0">
                <a:solidFill>
                  <a:schemeClr val="bg2">
                    <a:lumMod val="25000"/>
                  </a:schemeClr>
                </a:solidFill>
                <a:latin typeface="Century Gothic" panose="020B0502020202020204" pitchFamily="34" charset="0"/>
                <a:cs typeface="Avenir Light"/>
              </a:rPr>
              <a:t>Replace with latest clocking checker: </a:t>
            </a:r>
            <a:r>
              <a:rPr lang="en-MY" sz="1600" dirty="0">
                <a:latin typeface="Century Gothic" panose="020B0502020202020204" pitchFamily="34" charset="0"/>
                <a:cs typeface="Avenir Light"/>
              </a:rPr>
              <a:t>By default, the checker is checked for OUT and DONE by default. This means that the latest clocking data will be replaced for the Out and Done Column as the software will always check the latest out time of the employees and will publish it on the Attendance Sheet.</a:t>
            </a:r>
            <a:endParaRPr lang="en-US" sz="1600" dirty="0">
              <a:latin typeface="Century Gothic" panose="020B0502020202020204" pitchFamily="34" charset="0"/>
              <a:cs typeface="Avenir Light"/>
            </a:endParaRPr>
          </a:p>
          <a:p>
            <a:pPr>
              <a:lnSpc>
                <a:spcPct val="100000"/>
              </a:lnSpc>
            </a:pPr>
            <a:r>
              <a:rPr lang="en-US" sz="1600" b="1" dirty="0">
                <a:solidFill>
                  <a:schemeClr val="bg2">
                    <a:lumMod val="25000"/>
                  </a:schemeClr>
                </a:solidFill>
                <a:latin typeface="Century Gothic" panose="020B0502020202020204" pitchFamily="34" charset="0"/>
                <a:cs typeface="Avenir Light"/>
              </a:rPr>
              <a:t>Enable Attendance Records from Selected Devices Only: </a:t>
            </a:r>
            <a:r>
              <a:rPr lang="en-US" sz="1600" dirty="0">
                <a:latin typeface="Century Gothic" panose="020B0502020202020204" pitchFamily="34" charset="0"/>
                <a:cs typeface="Avenir Light"/>
              </a:rPr>
              <a:t>By default, the attendance records will be pulled from all the devices added regardless of which device the user clocks in or out from. If you want to specify the device for each column (In, Out, Break, Resume, Out and Done) respectively, you can select the device from the drop down option.</a:t>
            </a:r>
            <a:endParaRPr lang="en-MY" sz="1600" b="1" dirty="0">
              <a:latin typeface="Century Gothic" panose="020B0502020202020204" pitchFamily="34" charset="0"/>
              <a:cs typeface="Avenir Light"/>
            </a:endParaRPr>
          </a:p>
        </p:txBody>
      </p:sp>
    </p:spTree>
    <p:extLst>
      <p:ext uri="{BB962C8B-B14F-4D97-AF65-F5344CB8AC3E}">
        <p14:creationId xmlns:p14="http://schemas.microsoft.com/office/powerpoint/2010/main" val="42294505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395654" y="538131"/>
            <a:ext cx="11400692" cy="2121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AutoNum type="arabicParenR" startAt="3"/>
            </a:pPr>
            <a:r>
              <a:rPr lang="en-US" sz="1600" b="1" dirty="0">
                <a:solidFill>
                  <a:schemeClr val="bg2">
                    <a:lumMod val="25000"/>
                  </a:schemeClr>
                </a:solidFill>
                <a:latin typeface="Century Gothic" panose="020B0502020202020204" pitchFamily="34" charset="0"/>
                <a:cs typeface="Avenir Light"/>
              </a:rPr>
              <a:t>General Tab</a:t>
            </a:r>
            <a:endParaRPr lang="en-US" sz="1600" dirty="0">
              <a:latin typeface="Century Gothic" panose="020B0502020202020204" pitchFamily="34" charset="0"/>
              <a:cs typeface="Avenir Light"/>
            </a:endParaRPr>
          </a:p>
          <a:p>
            <a:pPr>
              <a:lnSpc>
                <a:spcPct val="100000"/>
              </a:lnSpc>
            </a:pPr>
            <a:r>
              <a:rPr lang="en-MY" sz="1600" b="1" dirty="0">
                <a:solidFill>
                  <a:schemeClr val="bg2">
                    <a:lumMod val="25000"/>
                  </a:schemeClr>
                </a:solidFill>
                <a:latin typeface="Century Gothic" panose="020B0502020202020204" pitchFamily="34" charset="0"/>
                <a:cs typeface="Avenir Light"/>
              </a:rPr>
              <a:t>Work time recorded into OT and Done column considered as</a:t>
            </a:r>
            <a:r>
              <a:rPr lang="en-MY" sz="1600" dirty="0">
                <a:latin typeface="Century Gothic" panose="020B0502020202020204" pitchFamily="34" charset="0"/>
                <a:cs typeface="Avenir Light"/>
              </a:rPr>
              <a:t>: You can determine whether you want to consider the time that is recorded in OT and DONE columns to be registered as overtime or as normal working time. Click the appropriate radio button to determine your choice. If you choose as OT, the extra time will be calculated in the overall time of the staff that is using this clocking schedule.</a:t>
            </a:r>
          </a:p>
          <a:p>
            <a:pPr>
              <a:lnSpc>
                <a:spcPct val="100000"/>
              </a:lnSpc>
            </a:pPr>
            <a:r>
              <a:rPr lang="en-US" sz="1600" b="1" dirty="0">
                <a:solidFill>
                  <a:schemeClr val="bg2">
                    <a:lumMod val="25000"/>
                  </a:schemeClr>
                </a:solidFill>
                <a:latin typeface="Century Gothic" panose="020B0502020202020204" pitchFamily="34" charset="0"/>
                <a:cs typeface="Avenir Light"/>
              </a:rPr>
              <a:t>Enable/Disable Employee Define In/Out records: </a:t>
            </a:r>
            <a:r>
              <a:rPr lang="en-MY" sz="1600" dirty="0">
                <a:latin typeface="Century Gothic" panose="020B0502020202020204" pitchFamily="34" charset="0"/>
                <a:cs typeface="Avenir Light"/>
              </a:rPr>
              <a:t>You may also determine whether an employee needs to press a key button to define his/ her status during clocking. </a:t>
            </a:r>
            <a:endParaRPr lang="en-US" sz="1600" dirty="0">
              <a:latin typeface="Century Gothic" panose="020B0502020202020204" pitchFamily="34" charset="0"/>
            </a:endParaRPr>
          </a:p>
          <a:p>
            <a:endParaRPr lang="en-MY" sz="2000" dirty="0"/>
          </a:p>
          <a:p>
            <a:pPr marL="0" indent="0">
              <a:buFont typeface="Arial" panose="020B0604020202020204" pitchFamily="34" charset="0"/>
              <a:buNone/>
            </a:pPr>
            <a:endParaRPr lang="en-US" dirty="0"/>
          </a:p>
        </p:txBody>
      </p:sp>
      <p:pic>
        <p:nvPicPr>
          <p:cNvPr id="10" name="Picture 9"/>
          <p:cNvPicPr>
            <a:picLocks noChangeAspect="1"/>
          </p:cNvPicPr>
          <p:nvPr/>
        </p:nvPicPr>
        <p:blipFill>
          <a:blip r:embed="rId3"/>
          <a:stretch>
            <a:fillRect/>
          </a:stretch>
        </p:blipFill>
        <p:spPr>
          <a:xfrm>
            <a:off x="2451957" y="2698488"/>
            <a:ext cx="7481724" cy="3279566"/>
          </a:xfrm>
          <a:prstGeom prst="rect">
            <a:avLst/>
          </a:prstGeom>
          <a:ln>
            <a:solidFill>
              <a:schemeClr val="tx1"/>
            </a:solidFill>
          </a:ln>
        </p:spPr>
      </p:pic>
    </p:spTree>
    <p:extLst>
      <p:ext uri="{BB962C8B-B14F-4D97-AF65-F5344CB8AC3E}">
        <p14:creationId xmlns:p14="http://schemas.microsoft.com/office/powerpoint/2010/main" val="1193672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370966" y="853015"/>
            <a:ext cx="11450067" cy="1040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AutoNum type="arabicParenR" startAt="4"/>
            </a:pPr>
            <a:r>
              <a:rPr lang="en-US" sz="1600" b="1" dirty="0">
                <a:solidFill>
                  <a:schemeClr val="bg2">
                    <a:lumMod val="25000"/>
                  </a:schemeClr>
                </a:solidFill>
                <a:latin typeface="Century Gothic" panose="020B0502020202020204" pitchFamily="34" charset="0"/>
                <a:cs typeface="Avenir Light"/>
              </a:rPr>
              <a:t>Rounding Tab</a:t>
            </a:r>
            <a:endParaRPr lang="en-US" sz="1600" dirty="0">
              <a:latin typeface="Century Gothic" panose="020B0502020202020204" pitchFamily="34" charset="0"/>
              <a:cs typeface="Avenir Light"/>
            </a:endParaRPr>
          </a:p>
          <a:p>
            <a:r>
              <a:rPr lang="en-MY" sz="1600" dirty="0">
                <a:latin typeface="Century Gothic" panose="020B0502020202020204" pitchFamily="34" charset="0"/>
                <a:cs typeface="Avenir Light"/>
              </a:rPr>
              <a:t>Rounding tab determines the “rounding off minutes” rules allowed in the clocking schedule and the rules will determine the presentation of time in the attendance sheet. </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MY" sz="1800" dirty="0"/>
          </a:p>
          <a:p>
            <a:endParaRPr lang="en-US" sz="1800" dirty="0"/>
          </a:p>
          <a:p>
            <a:endParaRPr lang="en-MY" sz="1800" dirty="0"/>
          </a:p>
          <a:p>
            <a:pPr marL="0" indent="0">
              <a:buFont typeface="Arial" panose="020B0604020202020204" pitchFamily="34" charset="0"/>
              <a:buNone/>
            </a:pPr>
            <a:endParaRPr lang="en-MY" sz="1800" dirty="0"/>
          </a:p>
          <a:p>
            <a:endParaRPr lang="en-MY" sz="2000" dirty="0"/>
          </a:p>
        </p:txBody>
      </p:sp>
      <p:pic>
        <p:nvPicPr>
          <p:cNvPr id="10" name="Picture 9"/>
          <p:cNvPicPr>
            <a:picLocks noChangeAspect="1"/>
          </p:cNvPicPr>
          <p:nvPr/>
        </p:nvPicPr>
        <p:blipFill>
          <a:blip r:embed="rId3"/>
          <a:stretch>
            <a:fillRect/>
          </a:stretch>
        </p:blipFill>
        <p:spPr>
          <a:xfrm>
            <a:off x="1157576" y="1949590"/>
            <a:ext cx="10266620" cy="3729420"/>
          </a:xfrm>
          <a:prstGeom prst="rect">
            <a:avLst/>
          </a:prstGeom>
          <a:ln>
            <a:solidFill>
              <a:schemeClr val="tx1"/>
            </a:solidFill>
          </a:ln>
        </p:spPr>
      </p:pic>
    </p:spTree>
    <p:extLst>
      <p:ext uri="{BB962C8B-B14F-4D97-AF65-F5344CB8AC3E}">
        <p14:creationId xmlns:p14="http://schemas.microsoft.com/office/powerpoint/2010/main" val="1246391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832785" y="798664"/>
            <a:ext cx="4179734" cy="279917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1400" b="1" i="1" dirty="0">
                <a:latin typeface="Century Gothic" panose="020B0502020202020204" pitchFamily="34" charset="0"/>
                <a:cs typeface="Avenir Light"/>
              </a:rPr>
              <a:t>Round Up</a:t>
            </a:r>
          </a:p>
          <a:p>
            <a:r>
              <a:rPr lang="en-MY" sz="1400" i="1" dirty="0">
                <a:latin typeface="Century Gothic" panose="020B0502020202020204" pitchFamily="34" charset="0"/>
                <a:cs typeface="Avenir Light"/>
              </a:rPr>
              <a:t>Work hour is rounded up to the nearest minute and is set to 15, hence all minutes will be rounded up as per below:</a:t>
            </a:r>
          </a:p>
          <a:p>
            <a:r>
              <a:rPr lang="en-MY" sz="1400" i="1" dirty="0">
                <a:latin typeface="Century Gothic" panose="020B0502020202020204" pitchFamily="34" charset="0"/>
                <a:cs typeface="Avenir Light"/>
              </a:rPr>
              <a:t>1-15 minutes = 15</a:t>
            </a:r>
          </a:p>
          <a:p>
            <a:r>
              <a:rPr lang="en-MY" sz="1400" i="1" dirty="0">
                <a:latin typeface="Century Gothic" panose="020B0502020202020204" pitchFamily="34" charset="0"/>
                <a:cs typeface="Avenir Light"/>
              </a:rPr>
              <a:t>16-30 minutes = 30</a:t>
            </a:r>
          </a:p>
          <a:p>
            <a:r>
              <a:rPr lang="en-MY" sz="1400" i="1" dirty="0">
                <a:latin typeface="Century Gothic" panose="020B0502020202020204" pitchFamily="34" charset="0"/>
                <a:cs typeface="Avenir Light"/>
              </a:rPr>
              <a:t>31-45 minutes = 45</a:t>
            </a:r>
          </a:p>
          <a:p>
            <a:r>
              <a:rPr lang="en-MY" sz="1400" i="1" dirty="0">
                <a:latin typeface="Century Gothic" panose="020B0502020202020204" pitchFamily="34" charset="0"/>
                <a:cs typeface="Avenir Light"/>
              </a:rPr>
              <a:t>46-59 minutes = 1 hour</a:t>
            </a:r>
            <a:endParaRPr lang="en-MY" sz="1400" dirty="0">
              <a:latin typeface="Century Gothic" panose="020B0502020202020204" pitchFamily="34" charset="0"/>
              <a:cs typeface="Avenir Light"/>
            </a:endParaRPr>
          </a:p>
        </p:txBody>
      </p:sp>
      <p:sp>
        <p:nvSpPr>
          <p:cNvPr id="10" name="Content Placeholder 2"/>
          <p:cNvSpPr txBox="1">
            <a:spLocks/>
          </p:cNvSpPr>
          <p:nvPr/>
        </p:nvSpPr>
        <p:spPr>
          <a:xfrm>
            <a:off x="6288654" y="853014"/>
            <a:ext cx="4179734" cy="279917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sz="1400" b="1" i="1" dirty="0">
                <a:latin typeface="Century Gothic" panose="020B0502020202020204" pitchFamily="34" charset="0"/>
                <a:cs typeface="Avenir Light"/>
              </a:rPr>
              <a:t>Round Down</a:t>
            </a:r>
          </a:p>
          <a:p>
            <a:r>
              <a:rPr lang="en-MY" sz="1400" i="1" dirty="0">
                <a:latin typeface="Century Gothic" panose="020B0502020202020204" pitchFamily="34" charset="0"/>
                <a:cs typeface="Avenir Light"/>
              </a:rPr>
              <a:t>Work hour is rounded down to the nearest minute and is set to 15, all minutes will be rounded down as per below:</a:t>
            </a:r>
          </a:p>
          <a:p>
            <a:r>
              <a:rPr lang="en-MY" sz="1400" i="1" dirty="0">
                <a:latin typeface="Century Gothic" panose="020B0502020202020204" pitchFamily="34" charset="0"/>
                <a:cs typeface="Avenir Light"/>
              </a:rPr>
              <a:t>1-15 minutes = 0</a:t>
            </a:r>
          </a:p>
          <a:p>
            <a:r>
              <a:rPr lang="en-MY" sz="1400" i="1" dirty="0">
                <a:latin typeface="Century Gothic" panose="020B0502020202020204" pitchFamily="34" charset="0"/>
                <a:cs typeface="Avenir Light"/>
              </a:rPr>
              <a:t>16-30 minutes = 15</a:t>
            </a:r>
          </a:p>
          <a:p>
            <a:r>
              <a:rPr lang="en-MY" sz="1400" i="1" dirty="0">
                <a:latin typeface="Century Gothic" panose="020B0502020202020204" pitchFamily="34" charset="0"/>
                <a:cs typeface="Avenir Light"/>
              </a:rPr>
              <a:t>31-45 minutes = 30</a:t>
            </a:r>
          </a:p>
          <a:p>
            <a:r>
              <a:rPr lang="en-MY" sz="1400" i="1" dirty="0">
                <a:latin typeface="Century Gothic" panose="020B0502020202020204" pitchFamily="34" charset="0"/>
                <a:cs typeface="Avenir Light"/>
              </a:rPr>
              <a:t>46-59 minutes = 45</a:t>
            </a:r>
            <a:endParaRPr lang="en-MY" sz="1400" dirty="0">
              <a:latin typeface="Century Gothic" panose="020B0502020202020204" pitchFamily="34" charset="0"/>
              <a:cs typeface="Avenir Light"/>
            </a:endParaRPr>
          </a:p>
        </p:txBody>
      </p:sp>
      <p:sp>
        <p:nvSpPr>
          <p:cNvPr id="11" name="Content Placeholder 2"/>
          <p:cNvSpPr txBox="1">
            <a:spLocks/>
          </p:cNvSpPr>
          <p:nvPr/>
        </p:nvSpPr>
        <p:spPr>
          <a:xfrm>
            <a:off x="586739" y="3671669"/>
            <a:ext cx="10332273" cy="24376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sz="1600" b="1" i="1" dirty="0">
                <a:latin typeface="Century Gothic" panose="020B0502020202020204" pitchFamily="34" charset="0"/>
                <a:cs typeface="Avenir Light"/>
              </a:rPr>
              <a:t>Round Midpoint</a:t>
            </a:r>
          </a:p>
          <a:p>
            <a:pPr>
              <a:lnSpc>
                <a:spcPct val="100000"/>
              </a:lnSpc>
            </a:pPr>
            <a:r>
              <a:rPr lang="en-MY" sz="1600" i="1" dirty="0">
                <a:latin typeface="Century Gothic" panose="020B0502020202020204" pitchFamily="34" charset="0"/>
                <a:cs typeface="Avenir Light"/>
              </a:rPr>
              <a:t>Once you insert a value here, the software will calculate the value’s midpoint. For example if you set the value at 15 min, the midpoint would be at 7 min.</a:t>
            </a:r>
          </a:p>
          <a:p>
            <a:pPr>
              <a:lnSpc>
                <a:spcPct val="100000"/>
              </a:lnSpc>
            </a:pPr>
            <a:r>
              <a:rPr lang="en-MY" sz="1600" i="1" dirty="0">
                <a:latin typeface="Century Gothic" panose="020B0502020202020204" pitchFamily="34" charset="0"/>
                <a:cs typeface="Avenir Light"/>
              </a:rPr>
              <a:t>If the total work hour of the user is less than the midpoint, for example 8hours and 6 minutes, TCMS V3 will round down the total work hour to be displayed as 8hours. If the total work hour of the user is more than the midpoint, for example 8hrs and 9minutes, TCMS V3 will round up the total work hour to be displayed as 8hours and 15 minutes.</a:t>
            </a:r>
            <a:endParaRPr lang="en-MY" sz="1600" dirty="0">
              <a:latin typeface="Century Gothic" panose="020B0502020202020204" pitchFamily="34" charset="0"/>
              <a:cs typeface="Avenir Light"/>
            </a:endParaRPr>
          </a:p>
        </p:txBody>
      </p:sp>
      <p:sp>
        <p:nvSpPr>
          <p:cNvPr id="12" name="Rectangle 11"/>
          <p:cNvSpPr/>
          <p:nvPr/>
        </p:nvSpPr>
        <p:spPr>
          <a:xfrm>
            <a:off x="329119" y="468337"/>
            <a:ext cx="7599267" cy="369332"/>
          </a:xfrm>
          <a:prstGeom prst="rect">
            <a:avLst/>
          </a:prstGeom>
        </p:spPr>
        <p:txBody>
          <a:bodyPr wrap="square">
            <a:spAutoFit/>
          </a:bodyPr>
          <a:lstStyle/>
          <a:p>
            <a:r>
              <a:rPr lang="en-MY" dirty="0">
                <a:latin typeface="Century Gothic" panose="020B0502020202020204" pitchFamily="34" charset="0"/>
                <a:cs typeface="Avenir Light"/>
              </a:rPr>
              <a:t>a)    Conveniently round up the work time to nearest (minutes).</a:t>
            </a:r>
            <a:endParaRPr lang="en-US" dirty="0">
              <a:latin typeface="Century Gothic" panose="020B0502020202020204" pitchFamily="34" charset="0"/>
              <a:cs typeface="Avenir Light"/>
            </a:endParaRPr>
          </a:p>
        </p:txBody>
      </p:sp>
    </p:spTree>
    <p:extLst>
      <p:ext uri="{BB962C8B-B14F-4D97-AF65-F5344CB8AC3E}">
        <p14:creationId xmlns:p14="http://schemas.microsoft.com/office/powerpoint/2010/main" val="400034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725" y="788468"/>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6" name="Content Placeholder 2"/>
          <p:cNvSpPr txBox="1">
            <a:spLocks/>
          </p:cNvSpPr>
          <p:nvPr/>
        </p:nvSpPr>
        <p:spPr>
          <a:xfrm>
            <a:off x="386366" y="257577"/>
            <a:ext cx="10967434" cy="6310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2"/>
                </a:solidFill>
                <a:latin typeface="Century Gothic" panose="020B0502020202020204" pitchFamily="34" charset="0"/>
                <a:cs typeface="Avenir Light"/>
              </a:rPr>
              <a:t>LAUNCHING TCMS V3</a:t>
            </a:r>
          </a:p>
          <a:p>
            <a:pPr marL="0" indent="0">
              <a:buFont typeface="Arial" panose="020B0604020202020204" pitchFamily="34" charset="0"/>
              <a:buNone/>
            </a:pPr>
            <a:endParaRPr lang="en-MY" sz="1800" dirty="0">
              <a:latin typeface="Century Gothic" panose="020B0502020202020204" pitchFamily="34" charset="0"/>
            </a:endParaRPr>
          </a:p>
          <a:p>
            <a:r>
              <a:rPr lang="en-US" sz="1600" dirty="0">
                <a:solidFill>
                  <a:srgbClr val="000000"/>
                </a:solidFill>
                <a:latin typeface="Century Gothic" panose="020B0502020202020204" pitchFamily="34" charset="0"/>
                <a:cs typeface="Avenir Light"/>
              </a:rPr>
              <a:t>Now we are ready to launch TCMS V3.</a:t>
            </a:r>
            <a:endParaRPr lang="en-MY" sz="1600" dirty="0">
              <a:solidFill>
                <a:srgbClr val="000000"/>
              </a:solidFill>
              <a:latin typeface="Century Gothic" panose="020B0502020202020204" pitchFamily="34" charset="0"/>
              <a:cs typeface="Avenir Light"/>
            </a:endParaRPr>
          </a:p>
          <a:p>
            <a:r>
              <a:rPr lang="en-US" sz="1600" dirty="0">
                <a:latin typeface="Century Gothic" panose="020B0502020202020204" pitchFamily="34" charset="0"/>
                <a:cs typeface="Avenir Light"/>
              </a:rPr>
              <a:t>Right click TCMS V3 the icon at your Desktop and select </a:t>
            </a:r>
            <a:r>
              <a:rPr lang="en-US" sz="1600" b="1" dirty="0">
                <a:latin typeface="Century Gothic" panose="020B0502020202020204" pitchFamily="34" charset="0"/>
                <a:cs typeface="Avenir Light"/>
              </a:rPr>
              <a:t>Run as Administrator</a:t>
            </a:r>
            <a:r>
              <a:rPr lang="en-US" sz="1600" dirty="0">
                <a:latin typeface="Century Gothic" panose="020B0502020202020204" pitchFamily="34" charset="0"/>
                <a:cs typeface="Avenir Light"/>
              </a:rPr>
              <a:t>.</a:t>
            </a:r>
          </a:p>
          <a:p>
            <a:pPr marL="0" indent="0">
              <a:buFont typeface="Arial" panose="020B0604020202020204" pitchFamily="34" charset="0"/>
              <a:buNone/>
            </a:pPr>
            <a:endParaRPr lang="en-MY" sz="2000" dirty="0"/>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1 - Familiarize with TCMS V3 and Its Simple Installation Process</a:t>
            </a:r>
            <a:endParaRPr lang="en-US" sz="1400" dirty="0">
              <a:solidFill>
                <a:schemeClr val="accent1">
                  <a:lumMod val="7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5107272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367345" y="609465"/>
            <a:ext cx="5548532" cy="3830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1600" dirty="0">
                <a:latin typeface="Century Gothic" panose="020B0502020202020204" pitchFamily="34" charset="0"/>
              </a:rPr>
              <a:t>b)    </a:t>
            </a:r>
            <a:r>
              <a:rPr lang="en-MY" sz="1600" dirty="0">
                <a:latin typeface="Century Gothic" panose="020B0502020202020204" pitchFamily="34" charset="0"/>
                <a:cs typeface="Avenir Light"/>
              </a:rPr>
              <a:t>Round up the OT time to the nearest (minutes)</a:t>
            </a:r>
          </a:p>
        </p:txBody>
      </p:sp>
      <p:sp>
        <p:nvSpPr>
          <p:cNvPr id="10" name="Content Placeholder 2"/>
          <p:cNvSpPr txBox="1">
            <a:spLocks/>
          </p:cNvSpPr>
          <p:nvPr/>
        </p:nvSpPr>
        <p:spPr>
          <a:xfrm>
            <a:off x="813873" y="1166565"/>
            <a:ext cx="4394982" cy="2943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MY" sz="1400" b="1" i="1" dirty="0">
                <a:latin typeface="Century Gothic" panose="020B0502020202020204" pitchFamily="34" charset="0"/>
                <a:cs typeface="Avenir Light"/>
              </a:rPr>
              <a:t>Round Up</a:t>
            </a:r>
          </a:p>
          <a:p>
            <a:r>
              <a:rPr lang="en-MY" sz="1400" i="1" dirty="0">
                <a:latin typeface="Century Gothic" panose="020B0502020202020204" pitchFamily="34" charset="0"/>
                <a:cs typeface="Avenir Light"/>
              </a:rPr>
              <a:t>OT is rounded up to the nearest minute and is set to 15, all minutes will be rounded up as per below:</a:t>
            </a:r>
          </a:p>
          <a:p>
            <a:r>
              <a:rPr lang="en-MY" sz="1400" i="1" dirty="0">
                <a:latin typeface="Century Gothic" panose="020B0502020202020204" pitchFamily="34" charset="0"/>
                <a:cs typeface="Avenir Light"/>
              </a:rPr>
              <a:t>1-15 minutes = 15</a:t>
            </a:r>
          </a:p>
          <a:p>
            <a:r>
              <a:rPr lang="en-MY" sz="1400" i="1" dirty="0">
                <a:latin typeface="Century Gothic" panose="020B0502020202020204" pitchFamily="34" charset="0"/>
                <a:cs typeface="Avenir Light"/>
              </a:rPr>
              <a:t>16-30 minutes = 30</a:t>
            </a:r>
          </a:p>
          <a:p>
            <a:r>
              <a:rPr lang="en-MY" sz="1400" i="1" dirty="0">
                <a:latin typeface="Century Gothic" panose="020B0502020202020204" pitchFamily="34" charset="0"/>
                <a:cs typeface="Avenir Light"/>
              </a:rPr>
              <a:t>31-45 minutes = 45</a:t>
            </a:r>
          </a:p>
          <a:p>
            <a:r>
              <a:rPr lang="en-MY" sz="1400" i="1" dirty="0">
                <a:latin typeface="Century Gothic" panose="020B0502020202020204" pitchFamily="34" charset="0"/>
                <a:cs typeface="Avenir Light"/>
              </a:rPr>
              <a:t>46-59 minutes = 1 hour</a:t>
            </a:r>
            <a:endParaRPr lang="en-MY" sz="1400" dirty="0">
              <a:latin typeface="Century Gothic" panose="020B0502020202020204" pitchFamily="34" charset="0"/>
              <a:cs typeface="Avenir Light"/>
            </a:endParaRPr>
          </a:p>
        </p:txBody>
      </p:sp>
      <p:sp>
        <p:nvSpPr>
          <p:cNvPr id="11" name="Content Placeholder 2"/>
          <p:cNvSpPr txBox="1">
            <a:spLocks/>
          </p:cNvSpPr>
          <p:nvPr/>
        </p:nvSpPr>
        <p:spPr>
          <a:xfrm>
            <a:off x="6695342" y="1166564"/>
            <a:ext cx="4394982" cy="2943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sz="1400" b="1" i="1" dirty="0">
                <a:latin typeface="Century Gothic" panose="020B0502020202020204" pitchFamily="34" charset="0"/>
                <a:cs typeface="Avenir Light"/>
              </a:rPr>
              <a:t>Round Down</a:t>
            </a:r>
          </a:p>
          <a:p>
            <a:r>
              <a:rPr lang="en-MY" sz="1400" i="1" dirty="0">
                <a:latin typeface="Century Gothic" panose="020B0502020202020204" pitchFamily="34" charset="0"/>
                <a:cs typeface="Avenir Light"/>
              </a:rPr>
              <a:t>OT is round down to the nearest minute and is set to 15, all minutes will be rounded down as per below:</a:t>
            </a:r>
          </a:p>
          <a:p>
            <a:r>
              <a:rPr lang="en-MY" sz="1400" i="1" dirty="0">
                <a:latin typeface="Century Gothic" panose="020B0502020202020204" pitchFamily="34" charset="0"/>
                <a:cs typeface="Avenir Light"/>
              </a:rPr>
              <a:t>1-15 minutes = 0</a:t>
            </a:r>
          </a:p>
          <a:p>
            <a:r>
              <a:rPr lang="en-MY" sz="1400" i="1" dirty="0">
                <a:latin typeface="Century Gothic" panose="020B0502020202020204" pitchFamily="34" charset="0"/>
                <a:cs typeface="Avenir Light"/>
              </a:rPr>
              <a:t>16-30 minutes = 15</a:t>
            </a:r>
          </a:p>
          <a:p>
            <a:r>
              <a:rPr lang="en-MY" sz="1400" i="1" dirty="0">
                <a:latin typeface="Century Gothic" panose="020B0502020202020204" pitchFamily="34" charset="0"/>
                <a:cs typeface="Avenir Light"/>
              </a:rPr>
              <a:t>31-45 minutes = 30</a:t>
            </a:r>
          </a:p>
          <a:p>
            <a:r>
              <a:rPr lang="en-MY" sz="1400" i="1" dirty="0">
                <a:latin typeface="Century Gothic" panose="020B0502020202020204" pitchFamily="34" charset="0"/>
                <a:cs typeface="Avenir Light"/>
              </a:rPr>
              <a:t>46-59 minutes = 45</a:t>
            </a:r>
            <a:endParaRPr lang="en-MY" sz="1400" dirty="0">
              <a:latin typeface="Century Gothic" panose="020B0502020202020204" pitchFamily="34" charset="0"/>
              <a:cs typeface="Avenir Light"/>
            </a:endParaRPr>
          </a:p>
        </p:txBody>
      </p:sp>
      <p:sp>
        <p:nvSpPr>
          <p:cNvPr id="12" name="Content Placeholder 2"/>
          <p:cNvSpPr txBox="1">
            <a:spLocks/>
          </p:cNvSpPr>
          <p:nvPr/>
        </p:nvSpPr>
        <p:spPr>
          <a:xfrm>
            <a:off x="716865" y="3779183"/>
            <a:ext cx="10758269" cy="21437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sz="1600" b="1" i="1" dirty="0">
                <a:latin typeface="Century Gothic" panose="020B0502020202020204" pitchFamily="34" charset="0"/>
                <a:cs typeface="Avenir Light"/>
              </a:rPr>
              <a:t>Round Midpoint</a:t>
            </a:r>
          </a:p>
          <a:p>
            <a:pPr>
              <a:lnSpc>
                <a:spcPct val="100000"/>
              </a:lnSpc>
            </a:pPr>
            <a:r>
              <a:rPr lang="en-MY" sz="1600" i="1" dirty="0">
                <a:latin typeface="Century Gothic" panose="020B0502020202020204" pitchFamily="34" charset="0"/>
                <a:cs typeface="Avenir Light"/>
              </a:rPr>
              <a:t>Once you insert a value here, the software will calculate the value’s midpoint. For example if you set the value at 15 min, the midpoint would be at 7 min.</a:t>
            </a:r>
          </a:p>
          <a:p>
            <a:pPr>
              <a:lnSpc>
                <a:spcPct val="100000"/>
              </a:lnSpc>
            </a:pPr>
            <a:r>
              <a:rPr lang="en-MY" sz="1600" i="1" dirty="0">
                <a:latin typeface="Century Gothic" panose="020B0502020202020204" pitchFamily="34" charset="0"/>
                <a:cs typeface="Avenir Light"/>
              </a:rPr>
              <a:t>If the total overtime of the user is less than the midpoint, for example 3hours and 6 minutes, TCMS V3 will round down the total overtime to be displayed as 3hours. If the total overtime of the user is more than the midpoint, for example 3hrs and 9minutes, TCMS V3 will round up the total overtime to be displayed as 3hours and 15 minutes.</a:t>
            </a:r>
            <a:endParaRPr lang="en-MY" sz="1600" dirty="0">
              <a:latin typeface="Century Gothic" panose="020B0502020202020204" pitchFamily="34" charset="0"/>
              <a:cs typeface="Avenir Light"/>
            </a:endParaRPr>
          </a:p>
        </p:txBody>
      </p:sp>
    </p:spTree>
    <p:extLst>
      <p:ext uri="{BB962C8B-B14F-4D97-AF65-F5344CB8AC3E}">
        <p14:creationId xmlns:p14="http://schemas.microsoft.com/office/powerpoint/2010/main" val="323766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413686" y="85301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Arial" panose="020B0604020202020204" pitchFamily="34" charset="0"/>
              <a:buAutoNum type="alphaLcParenR" startAt="3"/>
            </a:pPr>
            <a:r>
              <a:rPr lang="en-MY" sz="1600" dirty="0">
                <a:latin typeface="Century Gothic" panose="020B0502020202020204" pitchFamily="34" charset="0"/>
                <a:cs typeface="Avenir Light"/>
              </a:rPr>
              <a:t>First rounding time range</a:t>
            </a:r>
            <a:endParaRPr lang="en-MY" sz="1200" dirty="0">
              <a:latin typeface="Century Gothic" panose="020B0502020202020204" pitchFamily="34" charset="0"/>
              <a:cs typeface="Avenir Light"/>
            </a:endParaRPr>
          </a:p>
          <a:p>
            <a:pPr lvl="1">
              <a:lnSpc>
                <a:spcPct val="100000"/>
              </a:lnSpc>
            </a:pPr>
            <a:r>
              <a:rPr lang="en-MY" sz="1400" dirty="0">
                <a:latin typeface="Century Gothic" panose="020B0502020202020204" pitchFamily="34" charset="0"/>
                <a:cs typeface="Avenir Light"/>
              </a:rPr>
              <a:t>This function is applicable for the IN time only. You can round the IN time to your preferred time. For example, if you set 9.00am to 10.00am round to 9.30am,  any transaction between 9.00am – 10.00am will be rounded as 9.30am.</a:t>
            </a:r>
            <a:endParaRPr lang="en-MY" sz="1600" i="1" dirty="0">
              <a:latin typeface="Century Gothic" panose="020B0502020202020204" pitchFamily="34" charset="0"/>
              <a:cs typeface="Avenir Light"/>
            </a:endParaRPr>
          </a:p>
          <a:p>
            <a:pPr marL="0" indent="0">
              <a:lnSpc>
                <a:spcPct val="100000"/>
              </a:lnSpc>
              <a:buFont typeface="Arial" panose="020B0604020202020204" pitchFamily="34" charset="0"/>
              <a:buNone/>
            </a:pPr>
            <a:r>
              <a:rPr lang="en-MY" sz="1600" dirty="0">
                <a:latin typeface="Century Gothic" panose="020B0502020202020204" pitchFamily="34" charset="0"/>
                <a:cs typeface="Avenir Light"/>
              </a:rPr>
              <a:t>d)    Last rounding time range</a:t>
            </a:r>
          </a:p>
          <a:p>
            <a:pPr lvl="1">
              <a:lnSpc>
                <a:spcPct val="100000"/>
              </a:lnSpc>
            </a:pPr>
            <a:r>
              <a:rPr lang="en-MY" sz="1400" dirty="0">
                <a:latin typeface="Century Gothic" panose="020B0502020202020204" pitchFamily="34" charset="0"/>
                <a:cs typeface="Avenir Light"/>
              </a:rPr>
              <a:t>This function is applicable for the OUT time only. You can round the OUT time to your preferred time. For example, if you set 6.00pm to 7.00pm round to 6.30pm,  any transaction between 6.00pm – 7.00pm will be rounded as 6.30pm.</a:t>
            </a:r>
          </a:p>
        </p:txBody>
      </p:sp>
    </p:spTree>
    <p:extLst>
      <p:ext uri="{BB962C8B-B14F-4D97-AF65-F5344CB8AC3E}">
        <p14:creationId xmlns:p14="http://schemas.microsoft.com/office/powerpoint/2010/main" val="42931052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254977" y="488061"/>
            <a:ext cx="11682046" cy="1105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AutoNum type="arabicParenR" startAt="5"/>
            </a:pPr>
            <a:r>
              <a:rPr lang="en-US" sz="1800" b="1" dirty="0">
                <a:solidFill>
                  <a:schemeClr val="bg2">
                    <a:lumMod val="25000"/>
                  </a:schemeClr>
                </a:solidFill>
                <a:latin typeface="Century Gothic" panose="020B0502020202020204" pitchFamily="34" charset="0"/>
                <a:cs typeface="Avenir Light"/>
              </a:rPr>
              <a:t>The </a:t>
            </a:r>
            <a:r>
              <a:rPr lang="en-MY" sz="1800" b="1" dirty="0">
                <a:solidFill>
                  <a:schemeClr val="bg2">
                    <a:lumMod val="25000"/>
                  </a:schemeClr>
                </a:solidFill>
                <a:latin typeface="Century Gothic" panose="020B0502020202020204" pitchFamily="34" charset="0"/>
                <a:cs typeface="Avenir Light"/>
              </a:rPr>
              <a:t>Break column </a:t>
            </a:r>
            <a:r>
              <a:rPr lang="en-US" sz="1800" b="1" dirty="0">
                <a:solidFill>
                  <a:schemeClr val="bg2">
                    <a:lumMod val="25000"/>
                  </a:schemeClr>
                </a:solidFill>
                <a:latin typeface="Century Gothic" panose="020B0502020202020204" pitchFamily="34" charset="0"/>
                <a:cs typeface="Avenir Light"/>
              </a:rPr>
              <a:t> </a:t>
            </a:r>
          </a:p>
          <a:p>
            <a:pPr marL="0" indent="0">
              <a:buFont typeface="Arial" panose="020B0604020202020204" pitchFamily="34" charset="0"/>
              <a:buNone/>
            </a:pPr>
            <a:r>
              <a:rPr lang="en-US" sz="1600" dirty="0">
                <a:latin typeface="Century Gothic" panose="020B0502020202020204" pitchFamily="34" charset="0"/>
                <a:cs typeface="Avenir Light"/>
              </a:rPr>
              <a:t>The </a:t>
            </a:r>
            <a:r>
              <a:rPr lang="en-MY" sz="1600" dirty="0">
                <a:latin typeface="Century Gothic" panose="020B0502020202020204" pitchFamily="34" charset="0"/>
                <a:cs typeface="Avenir Light"/>
              </a:rPr>
              <a:t>Break column is to determine the rules of break allowed in the clocking schedule and the rules will determine the presentation of time in the attendance sheet.</a:t>
            </a:r>
            <a:endParaRPr lang="en-US" sz="1600" dirty="0">
              <a:latin typeface="Century Gothic" panose="020B0502020202020204" pitchFamily="34" charset="0"/>
              <a:cs typeface="Avenir Light"/>
            </a:endParaRPr>
          </a:p>
          <a:p>
            <a:pPr marL="342900" indent="-342900">
              <a:buFont typeface="Arial" panose="020B0604020202020204" pitchFamily="34" charset="0"/>
              <a:buAutoNum type="arabicParenR" startAt="5"/>
            </a:pPr>
            <a:endParaRPr lang="en-US" sz="1900" dirty="0"/>
          </a:p>
          <a:p>
            <a:pPr marL="342900" indent="-342900">
              <a:buFont typeface="Arial" panose="020B0604020202020204" pitchFamily="34" charset="0"/>
              <a:buAutoNum type="arabicParenR" startAt="5"/>
            </a:pPr>
            <a:endParaRPr lang="en-US" sz="1900" dirty="0"/>
          </a:p>
          <a:p>
            <a:pPr marL="342900" indent="-342900">
              <a:buFont typeface="Arial" panose="020B0604020202020204" pitchFamily="34" charset="0"/>
              <a:buAutoNum type="arabicParenR" startAt="5"/>
            </a:pPr>
            <a:endParaRPr lang="en-US" sz="1900" dirty="0"/>
          </a:p>
          <a:p>
            <a:pPr marL="342900" indent="-342900">
              <a:buFont typeface="Arial" panose="020B0604020202020204" pitchFamily="34" charset="0"/>
              <a:buAutoNum type="arabicParenR" startAt="5"/>
            </a:pPr>
            <a:endParaRPr lang="en-US" sz="1900" dirty="0"/>
          </a:p>
          <a:p>
            <a:pPr marL="342900" indent="-342900">
              <a:buFont typeface="Arial" panose="020B0604020202020204" pitchFamily="34" charset="0"/>
              <a:buAutoNum type="arabicParenR" startAt="5"/>
            </a:pPr>
            <a:endParaRPr lang="en-US" sz="1900" dirty="0"/>
          </a:p>
          <a:p>
            <a:pPr marL="342900" indent="-342900">
              <a:buFont typeface="Arial" panose="020B0604020202020204" pitchFamily="34" charset="0"/>
              <a:buAutoNum type="arabicParenR" startAt="5"/>
            </a:pPr>
            <a:endParaRPr lang="en-US" sz="1900" dirty="0"/>
          </a:p>
          <a:p>
            <a:pPr marL="342900" indent="-342900">
              <a:buFont typeface="Arial" panose="020B0604020202020204" pitchFamily="34" charset="0"/>
              <a:buAutoNum type="arabicParenR" startAt="5"/>
            </a:pPr>
            <a:endParaRPr lang="en-US" sz="1900" dirty="0"/>
          </a:p>
          <a:p>
            <a:pPr marL="342900" indent="-342900">
              <a:buFont typeface="Arial" panose="020B0604020202020204" pitchFamily="34" charset="0"/>
              <a:buAutoNum type="arabicParenR" startAt="5"/>
            </a:pPr>
            <a:endParaRPr lang="en-US" sz="1900" dirty="0"/>
          </a:p>
          <a:p>
            <a:pPr marL="342900" indent="-342900">
              <a:buFont typeface="Arial" panose="020B0604020202020204" pitchFamily="34" charset="0"/>
              <a:buAutoNum type="arabicParenR" startAt="5"/>
            </a:pPr>
            <a:endParaRPr lang="en-US" sz="1900" dirty="0"/>
          </a:p>
          <a:p>
            <a:pPr marL="342900" indent="-342900">
              <a:buFont typeface="Arial" panose="020B0604020202020204" pitchFamily="34" charset="0"/>
              <a:buAutoNum type="arabicParenR" startAt="5"/>
            </a:pPr>
            <a:endParaRPr lang="en-US" sz="1900" dirty="0"/>
          </a:p>
        </p:txBody>
      </p:sp>
      <p:pic>
        <p:nvPicPr>
          <p:cNvPr id="10" name="Picture 9"/>
          <p:cNvPicPr>
            <a:picLocks noChangeAspect="1"/>
          </p:cNvPicPr>
          <p:nvPr/>
        </p:nvPicPr>
        <p:blipFill>
          <a:blip r:embed="rId3"/>
          <a:stretch>
            <a:fillRect/>
          </a:stretch>
        </p:blipFill>
        <p:spPr>
          <a:xfrm>
            <a:off x="2195358" y="1527123"/>
            <a:ext cx="7424823" cy="3279801"/>
          </a:xfrm>
          <a:prstGeom prst="rect">
            <a:avLst/>
          </a:prstGeom>
          <a:ln>
            <a:solidFill>
              <a:schemeClr val="tx1"/>
            </a:solidFill>
          </a:ln>
        </p:spPr>
      </p:pic>
      <p:sp>
        <p:nvSpPr>
          <p:cNvPr id="2" name="TextBox 1"/>
          <p:cNvSpPr txBox="1"/>
          <p:nvPr/>
        </p:nvSpPr>
        <p:spPr>
          <a:xfrm>
            <a:off x="254977" y="4973149"/>
            <a:ext cx="11836618" cy="1363835"/>
          </a:xfrm>
          <a:prstGeom prst="rect">
            <a:avLst/>
          </a:prstGeom>
          <a:noFill/>
        </p:spPr>
        <p:txBody>
          <a:bodyPr wrap="square" rtlCol="0">
            <a:spAutoFit/>
          </a:bodyPr>
          <a:lstStyle/>
          <a:p>
            <a:r>
              <a:rPr lang="en-US" sz="1400" b="1" dirty="0">
                <a:solidFill>
                  <a:schemeClr val="bg2">
                    <a:lumMod val="25000"/>
                  </a:schemeClr>
                </a:solidFill>
                <a:latin typeface="Century Gothic" panose="020B0502020202020204" pitchFamily="34" charset="0"/>
                <a:cs typeface="Avenir Light"/>
              </a:rPr>
              <a:t>Do not deduct any lunch time if employee works half day only </a:t>
            </a:r>
            <a:r>
              <a:rPr lang="en-US" sz="1400" b="1" dirty="0">
                <a:latin typeface="Century Gothic" panose="020B0502020202020204" pitchFamily="34" charset="0"/>
                <a:cs typeface="Avenir Light"/>
              </a:rPr>
              <a:t>:</a:t>
            </a:r>
            <a:r>
              <a:rPr lang="en-US" sz="1400" dirty="0">
                <a:latin typeface="Century Gothic" panose="020B0502020202020204" pitchFamily="34" charset="0"/>
                <a:cs typeface="Avenir Light"/>
              </a:rPr>
              <a:t> </a:t>
            </a:r>
            <a:r>
              <a:rPr lang="en-MY" sz="1400" dirty="0">
                <a:latin typeface="Century Gothic" panose="020B0502020202020204" pitchFamily="34" charset="0"/>
                <a:cs typeface="Avenir Light"/>
              </a:rPr>
              <a:t>If the employees work half day, and the company do not want to deduct the break time from the total time,  click on the checker.</a:t>
            </a:r>
          </a:p>
          <a:p>
            <a:pPr>
              <a:lnSpc>
                <a:spcPct val="107000"/>
              </a:lnSpc>
              <a:spcAft>
                <a:spcPts val="800"/>
              </a:spcAft>
            </a:pPr>
            <a:r>
              <a:rPr lang="en-US" sz="1400" b="1" dirty="0">
                <a:solidFill>
                  <a:schemeClr val="bg2">
                    <a:lumMod val="25000"/>
                  </a:schemeClr>
                </a:solidFill>
                <a:latin typeface="Century Gothic" panose="020B0502020202020204" pitchFamily="34" charset="0"/>
                <a:cs typeface="Avenir Light"/>
              </a:rPr>
              <a:t>Do you want to Apply Auto Add Break Rule when you include lunch/dinner break? </a:t>
            </a:r>
            <a:r>
              <a:rPr lang="en-US" sz="1400" dirty="0">
                <a:latin typeface="Century Gothic" panose="020B0502020202020204" pitchFamily="34" charset="0"/>
                <a:cs typeface="Avenir Light"/>
              </a:rPr>
              <a:t>: Click Yes if you wish to add the remaining lunch/dinner time into work time. This is to add the work time for the users who work during their lunch/dinner break.</a:t>
            </a:r>
          </a:p>
          <a:p>
            <a:endParaRPr lang="en-US" dirty="0"/>
          </a:p>
        </p:txBody>
      </p:sp>
    </p:spTree>
    <p:extLst>
      <p:ext uri="{BB962C8B-B14F-4D97-AF65-F5344CB8AC3E}">
        <p14:creationId xmlns:p14="http://schemas.microsoft.com/office/powerpoint/2010/main" val="18771217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514643" y="686143"/>
            <a:ext cx="10515600" cy="3326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US" sz="1600" b="1" dirty="0">
                <a:solidFill>
                  <a:schemeClr val="bg2">
                    <a:lumMod val="25000"/>
                  </a:schemeClr>
                </a:solidFill>
                <a:latin typeface="Century Gothic" panose="020B0502020202020204" pitchFamily="34" charset="0"/>
                <a:cs typeface="Avenir Light"/>
              </a:rPr>
              <a:t>Do you want to include lunch/ dinner time into overtime hours? </a:t>
            </a:r>
            <a:r>
              <a:rPr lang="en-US" sz="1600" dirty="0">
                <a:latin typeface="Century Gothic" panose="020B0502020202020204" pitchFamily="34" charset="0"/>
                <a:cs typeface="Avenir Light"/>
              </a:rPr>
              <a:t>: Click Yes if you want to limit the break time to only the permitted hour by the company; any extra minutes taken will be deducted from the total work hours.</a:t>
            </a:r>
            <a:endParaRPr lang="en-MY" sz="1600" dirty="0">
              <a:latin typeface="Century Gothic" panose="020B0502020202020204" pitchFamily="34" charset="0"/>
              <a:cs typeface="Avenir Light"/>
            </a:endParaRPr>
          </a:p>
          <a:p>
            <a:pPr>
              <a:lnSpc>
                <a:spcPct val="107000"/>
              </a:lnSpc>
              <a:spcAft>
                <a:spcPts val="800"/>
              </a:spcAft>
            </a:pPr>
            <a:r>
              <a:rPr lang="en-MY" sz="1600" b="1" dirty="0">
                <a:solidFill>
                  <a:schemeClr val="bg2">
                    <a:lumMod val="25000"/>
                  </a:schemeClr>
                </a:solidFill>
                <a:latin typeface="Century Gothic" panose="020B0502020202020204" pitchFamily="34" charset="0"/>
                <a:cs typeface="Avenir Light"/>
              </a:rPr>
              <a:t>Do you want to deduct extra lunch/dinner time from working hour? </a:t>
            </a:r>
            <a:r>
              <a:rPr lang="en-MY" sz="1600" dirty="0">
                <a:latin typeface="Century Gothic" panose="020B0502020202020204" pitchFamily="34" charset="0"/>
                <a:cs typeface="Avenir Light"/>
              </a:rPr>
              <a:t>: Since dinner usually exceeds OUT time, click Yes if you want to include the dinner time into the overtime hour. Leave it if the company’s policy does not allow that.</a:t>
            </a:r>
          </a:p>
          <a:p>
            <a:pPr>
              <a:lnSpc>
                <a:spcPct val="107000"/>
              </a:lnSpc>
              <a:spcAft>
                <a:spcPts val="800"/>
              </a:spcAft>
            </a:pPr>
            <a:r>
              <a:rPr lang="en-US" sz="1600" b="1" dirty="0">
                <a:solidFill>
                  <a:schemeClr val="bg2">
                    <a:lumMod val="25000"/>
                  </a:schemeClr>
                </a:solidFill>
                <a:latin typeface="Century Gothic" panose="020B0502020202020204" pitchFamily="34" charset="0"/>
                <a:cs typeface="Avenir Light"/>
              </a:rPr>
              <a:t>Deduct no. of hours for break time from overtime hour </a:t>
            </a:r>
            <a:r>
              <a:rPr lang="en-US" sz="1600" dirty="0">
                <a:latin typeface="Century Gothic" panose="020B0502020202020204" pitchFamily="34" charset="0"/>
                <a:cs typeface="Avenir Light"/>
              </a:rPr>
              <a:t>: If you want to deduct the break time from the overtime, define number of hours that should be deducted if the overtime hour taken exceeds a certain value.</a:t>
            </a:r>
            <a:endParaRPr lang="en-MY" sz="1600" dirty="0">
              <a:latin typeface="Century Gothic" panose="020B0502020202020204" pitchFamily="34" charset="0"/>
              <a:cs typeface="Avenir Light"/>
            </a:endParaRPr>
          </a:p>
          <a:p>
            <a:pPr marL="0" indent="0">
              <a:buFont typeface="Arial" panose="020B0604020202020204" pitchFamily="34" charset="0"/>
              <a:buNone/>
            </a:pPr>
            <a:endParaRPr lang="en-MY" sz="1800" dirty="0"/>
          </a:p>
          <a:p>
            <a:endParaRPr lang="en-MY" sz="1800" dirty="0"/>
          </a:p>
        </p:txBody>
      </p:sp>
    </p:spTree>
    <p:extLst>
      <p:ext uri="{BB962C8B-B14F-4D97-AF65-F5344CB8AC3E}">
        <p14:creationId xmlns:p14="http://schemas.microsoft.com/office/powerpoint/2010/main" val="25702992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331763" y="534083"/>
            <a:ext cx="10515600" cy="63786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AutoNum type="arabicParenR" startAt="6"/>
            </a:pPr>
            <a:r>
              <a:rPr lang="en-US" sz="1800" b="1" dirty="0">
                <a:solidFill>
                  <a:schemeClr val="bg2">
                    <a:lumMod val="25000"/>
                  </a:schemeClr>
                </a:solidFill>
                <a:latin typeface="Century Gothic" panose="020B0502020202020204" pitchFamily="34" charset="0"/>
                <a:cs typeface="Avenir Light"/>
              </a:rPr>
              <a:t>Overtime</a:t>
            </a:r>
          </a:p>
          <a:p>
            <a:pPr marL="0" indent="0">
              <a:buFont typeface="Arial" panose="020B0604020202020204" pitchFamily="34" charset="0"/>
              <a:buNone/>
            </a:pPr>
            <a:r>
              <a:rPr lang="en-MY" sz="1800" dirty="0">
                <a:latin typeface="Century Gothic" panose="020B0502020202020204" pitchFamily="34" charset="0"/>
                <a:cs typeface="Avenir Light"/>
              </a:rPr>
              <a:t>Determine the rules of the overtime hours in the weekly clocking schedule you define here. </a:t>
            </a:r>
          </a:p>
          <a:p>
            <a:pPr marL="0" indent="0">
              <a:buFont typeface="Arial" panose="020B0604020202020204" pitchFamily="34" charset="0"/>
              <a:buNone/>
            </a:pPr>
            <a:endParaRPr lang="en-US" sz="1800" dirty="0">
              <a:latin typeface="Century Gothic" panose="020B0502020202020204" pitchFamily="34" charset="0"/>
              <a:cs typeface="Avenir Light"/>
            </a:endParaRPr>
          </a:p>
          <a:p>
            <a:pPr marL="0" indent="0">
              <a:buFont typeface="Arial" panose="020B0604020202020204" pitchFamily="34" charset="0"/>
              <a:buNone/>
            </a:pPr>
            <a:endParaRPr lang="en-US" sz="1800" dirty="0">
              <a:latin typeface="Century Gothic" panose="020B0502020202020204" pitchFamily="34" charset="0"/>
              <a:cs typeface="Avenir Light"/>
            </a:endParaRPr>
          </a:p>
          <a:p>
            <a:pPr marL="0" indent="0">
              <a:buFont typeface="Arial" panose="020B0604020202020204" pitchFamily="34" charset="0"/>
              <a:buNone/>
            </a:pPr>
            <a:endParaRPr lang="en-US" sz="1800" dirty="0">
              <a:latin typeface="Century Gothic" panose="020B0502020202020204" pitchFamily="34" charset="0"/>
              <a:cs typeface="Avenir Light"/>
            </a:endParaRPr>
          </a:p>
          <a:p>
            <a:pPr marL="0" indent="0">
              <a:buFont typeface="Arial" panose="020B0604020202020204" pitchFamily="34" charset="0"/>
              <a:buNone/>
            </a:pPr>
            <a:endParaRPr lang="en-US" sz="1800" dirty="0">
              <a:latin typeface="Century Gothic" panose="020B0502020202020204" pitchFamily="34" charset="0"/>
              <a:cs typeface="Avenir Light"/>
            </a:endParaRPr>
          </a:p>
          <a:p>
            <a:pPr marL="0" indent="0">
              <a:buFont typeface="Arial" panose="020B0604020202020204" pitchFamily="34" charset="0"/>
              <a:buNone/>
            </a:pPr>
            <a:endParaRPr lang="en-US" sz="1800" dirty="0">
              <a:latin typeface="Century Gothic" panose="020B0502020202020204" pitchFamily="34" charset="0"/>
              <a:cs typeface="Avenir Light"/>
            </a:endParaRPr>
          </a:p>
          <a:p>
            <a:pPr marL="0" indent="0">
              <a:buFont typeface="Arial" panose="020B0604020202020204" pitchFamily="34" charset="0"/>
              <a:buNone/>
            </a:pPr>
            <a:endParaRPr lang="en-US" sz="1800" dirty="0">
              <a:latin typeface="Century Gothic" panose="020B0502020202020204" pitchFamily="34" charset="0"/>
              <a:cs typeface="Avenir Light"/>
            </a:endParaRPr>
          </a:p>
          <a:p>
            <a:pPr marL="0" indent="0">
              <a:buFont typeface="Arial" panose="020B0604020202020204" pitchFamily="34" charset="0"/>
              <a:buNone/>
            </a:pPr>
            <a:endParaRPr lang="en-US" sz="1800" dirty="0">
              <a:latin typeface="Century Gothic" panose="020B0502020202020204" pitchFamily="34" charset="0"/>
              <a:cs typeface="Avenir Light"/>
            </a:endParaRPr>
          </a:p>
          <a:p>
            <a:pPr marL="0" indent="0">
              <a:buFont typeface="Arial" panose="020B0604020202020204" pitchFamily="34" charset="0"/>
              <a:buNone/>
            </a:pPr>
            <a:endParaRPr lang="en-US" sz="1800" dirty="0">
              <a:latin typeface="Century Gothic" panose="020B0502020202020204" pitchFamily="34" charset="0"/>
              <a:cs typeface="Avenir Light"/>
            </a:endParaRPr>
          </a:p>
          <a:p>
            <a:pPr>
              <a:lnSpc>
                <a:spcPct val="100000"/>
              </a:lnSpc>
              <a:buFont typeface="Arial" panose="020B0604020202020204" pitchFamily="34" charset="0"/>
              <a:buNone/>
            </a:pPr>
            <a:endParaRPr lang="en-MY" sz="1600" dirty="0">
              <a:latin typeface="Century Gothic" panose="020B0502020202020204" pitchFamily="34" charset="0"/>
              <a:cs typeface="Avenir Light"/>
            </a:endParaRPr>
          </a:p>
          <a:p>
            <a:endParaRPr lang="en-MY" sz="2000" dirty="0">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617307" y="1276039"/>
            <a:ext cx="8439364" cy="2787383"/>
          </a:xfrm>
          <a:prstGeom prst="rect">
            <a:avLst/>
          </a:prstGeom>
          <a:ln>
            <a:solidFill>
              <a:schemeClr val="tx1"/>
            </a:solidFill>
          </a:ln>
        </p:spPr>
      </p:pic>
      <p:sp>
        <p:nvSpPr>
          <p:cNvPr id="11" name="Content Placeholder 2"/>
          <p:cNvSpPr txBox="1">
            <a:spLocks/>
          </p:cNvSpPr>
          <p:nvPr/>
        </p:nvSpPr>
        <p:spPr>
          <a:xfrm>
            <a:off x="331763" y="4080022"/>
            <a:ext cx="11501649" cy="20074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Avenir Light"/>
              <a:cs typeface="Avenir Light"/>
            </a:endParaRPr>
          </a:p>
          <a:p>
            <a:pPr>
              <a:lnSpc>
                <a:spcPct val="100000"/>
              </a:lnSpc>
            </a:pPr>
            <a:r>
              <a:rPr lang="en-US" sz="1400" b="1" dirty="0">
                <a:solidFill>
                  <a:schemeClr val="bg2">
                    <a:lumMod val="25000"/>
                  </a:schemeClr>
                </a:solidFill>
                <a:latin typeface="Century Gothic" panose="020B0502020202020204" pitchFamily="34" charset="0"/>
                <a:cs typeface="Avenir Light"/>
              </a:rPr>
              <a:t>Early time for work before In time </a:t>
            </a:r>
            <a:r>
              <a:rPr lang="en-US" sz="1400" dirty="0">
                <a:latin typeface="Century Gothic" panose="020B0502020202020204" pitchFamily="34" charset="0"/>
                <a:cs typeface="Avenir Light"/>
              </a:rPr>
              <a:t>: Sometimes employees come early to work, for example, the work time starts at 8am and they arrive at 7am. If they logged in at 7am, would you like to count the extra one-hour as overtime? Click on the checker if your company allows this rule.</a:t>
            </a:r>
          </a:p>
          <a:p>
            <a:pPr>
              <a:lnSpc>
                <a:spcPct val="100000"/>
              </a:lnSpc>
            </a:pPr>
            <a:r>
              <a:rPr lang="en-US" sz="1400" b="1" dirty="0">
                <a:solidFill>
                  <a:schemeClr val="bg2">
                    <a:lumMod val="25000"/>
                  </a:schemeClr>
                </a:solidFill>
                <a:latin typeface="Century Gothic" panose="020B0502020202020204" pitchFamily="34" charset="0"/>
                <a:cs typeface="Avenir Light"/>
              </a:rPr>
              <a:t>Overtime Differential Rate Interval </a:t>
            </a:r>
            <a:r>
              <a:rPr lang="en-US" sz="1400" dirty="0">
                <a:latin typeface="Century Gothic" panose="020B0502020202020204" pitchFamily="34" charset="0"/>
                <a:cs typeface="Avenir Light"/>
              </a:rPr>
              <a:t>: </a:t>
            </a:r>
            <a:r>
              <a:rPr lang="en-MY" sz="1400" dirty="0">
                <a:latin typeface="Century Gothic" panose="020B0502020202020204" pitchFamily="34" charset="0"/>
                <a:cs typeface="Avenir Light"/>
              </a:rPr>
              <a:t>If your company has different overtime rate for different overtime sessions, you may define the In and Out time for each overtime session </a:t>
            </a:r>
            <a:r>
              <a:rPr lang="en-US" sz="1400" dirty="0">
                <a:latin typeface="Century Gothic" panose="020B0502020202020204" pitchFamily="34" charset="0"/>
                <a:cs typeface="Avenir Light"/>
              </a:rPr>
              <a:t>separately. </a:t>
            </a:r>
            <a:endParaRPr lang="en-GB" sz="1400" dirty="0">
              <a:latin typeface="Century Gothic" panose="020B0502020202020204" pitchFamily="34" charset="0"/>
              <a:cs typeface="Avenir Light"/>
            </a:endParaRPr>
          </a:p>
          <a:p>
            <a:pPr marL="0" indent="0">
              <a:buFont typeface="Arial" panose="020B0604020202020204" pitchFamily="34" charset="0"/>
              <a:buNone/>
            </a:pPr>
            <a:endParaRPr lang="en-MY" sz="1800" dirty="0"/>
          </a:p>
          <a:p>
            <a:endParaRPr lang="en-MY" sz="1800" dirty="0"/>
          </a:p>
        </p:txBody>
      </p:sp>
    </p:spTree>
    <p:extLst>
      <p:ext uri="{BB962C8B-B14F-4D97-AF65-F5344CB8AC3E}">
        <p14:creationId xmlns:p14="http://schemas.microsoft.com/office/powerpoint/2010/main" val="13144273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458373" y="521548"/>
            <a:ext cx="10642272" cy="5722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1" dirty="0">
                <a:solidFill>
                  <a:schemeClr val="bg2">
                    <a:lumMod val="25000"/>
                  </a:schemeClr>
                </a:solidFill>
                <a:latin typeface="Century Gothic" panose="020B0502020202020204" pitchFamily="34" charset="0"/>
                <a:cs typeface="Avenir Light"/>
              </a:rPr>
              <a:t>Minimum minutes of work time is required to be set before the employee is eligible for any overtime</a:t>
            </a:r>
            <a:r>
              <a:rPr lang="en-US" sz="1600" dirty="0">
                <a:solidFill>
                  <a:schemeClr val="bg2">
                    <a:lumMod val="25000"/>
                  </a:schemeClr>
                </a:solidFill>
                <a:latin typeface="Century Gothic" panose="020B0502020202020204" pitchFamily="34" charset="0"/>
                <a:cs typeface="Avenir Light"/>
              </a:rPr>
              <a:t>: </a:t>
            </a:r>
            <a:r>
              <a:rPr lang="en-MY" sz="1600" dirty="0">
                <a:latin typeface="Century Gothic" panose="020B0502020202020204" pitchFamily="34" charset="0"/>
                <a:cs typeface="Avenir Light"/>
              </a:rPr>
              <a:t>Define the minimum work minutes required by the company from a staff before he/she qualifies for an OT claim. For example, if your company sets it at 8 hour, the staff needs to have more than 8hours to be eligible for overtime claim.</a:t>
            </a:r>
          </a:p>
          <a:p>
            <a:pPr>
              <a:lnSpc>
                <a:spcPct val="100000"/>
              </a:lnSpc>
            </a:pPr>
            <a:endParaRPr lang="en-MY" sz="1600" dirty="0">
              <a:latin typeface="Century Gothic" panose="020B0502020202020204" pitchFamily="34" charset="0"/>
              <a:cs typeface="Avenir Light"/>
            </a:endParaRPr>
          </a:p>
          <a:p>
            <a:pPr>
              <a:lnSpc>
                <a:spcPct val="100000"/>
              </a:lnSpc>
            </a:pPr>
            <a:r>
              <a:rPr lang="en-US" sz="1600" b="1" dirty="0">
                <a:solidFill>
                  <a:schemeClr val="bg2">
                    <a:lumMod val="25000"/>
                  </a:schemeClr>
                </a:solidFill>
                <a:latin typeface="Century Gothic" panose="020B0502020202020204" pitchFamily="34" charset="0"/>
                <a:cs typeface="Avenir Light"/>
              </a:rPr>
              <a:t>Maximum numbers of hours allowed to claim for overtime </a:t>
            </a:r>
            <a:r>
              <a:rPr lang="en-US" sz="1600" dirty="0">
                <a:solidFill>
                  <a:schemeClr val="bg2">
                    <a:lumMod val="25000"/>
                  </a:schemeClr>
                </a:solidFill>
                <a:latin typeface="Century Gothic" panose="020B0502020202020204" pitchFamily="34" charset="0"/>
                <a:cs typeface="Avenir Light"/>
              </a:rPr>
              <a:t>: </a:t>
            </a:r>
            <a:r>
              <a:rPr lang="en-MY" sz="1600" dirty="0">
                <a:solidFill>
                  <a:schemeClr val="bg2">
                    <a:lumMod val="25000"/>
                  </a:schemeClr>
                </a:solidFill>
                <a:latin typeface="Century Gothic" panose="020B0502020202020204" pitchFamily="34" charset="0"/>
                <a:cs typeface="Avenir Light"/>
              </a:rPr>
              <a:t> </a:t>
            </a:r>
            <a:r>
              <a:rPr lang="en-MY" sz="1600" dirty="0">
                <a:latin typeface="Century Gothic" panose="020B0502020202020204" pitchFamily="34" charset="0"/>
                <a:cs typeface="Avenir Light"/>
              </a:rPr>
              <a:t>A company can limit the maximum number of hours a staff can claim for overtime for each working day. By default this is set as 24hours; set the maximum limit for your company. </a:t>
            </a:r>
          </a:p>
          <a:p>
            <a:pPr>
              <a:lnSpc>
                <a:spcPct val="100000"/>
              </a:lnSpc>
            </a:pPr>
            <a:endParaRPr lang="en-MY" sz="1600" dirty="0">
              <a:latin typeface="Century Gothic" panose="020B0502020202020204" pitchFamily="34" charset="0"/>
              <a:cs typeface="Avenir Light"/>
            </a:endParaRPr>
          </a:p>
          <a:p>
            <a:pPr>
              <a:lnSpc>
                <a:spcPct val="100000"/>
              </a:lnSpc>
            </a:pPr>
            <a:r>
              <a:rPr lang="en-MY" sz="1600" b="1" dirty="0">
                <a:solidFill>
                  <a:schemeClr val="bg2">
                    <a:lumMod val="25000"/>
                  </a:schemeClr>
                </a:solidFill>
                <a:latin typeface="Century Gothic" panose="020B0502020202020204" pitchFamily="34" charset="0"/>
                <a:cs typeface="Avenir Light"/>
              </a:rPr>
              <a:t>Deduct short time from OT : </a:t>
            </a:r>
            <a:r>
              <a:rPr lang="en-MY" sz="1600" dirty="0">
                <a:latin typeface="Century Gothic" panose="020B0502020202020204" pitchFamily="34" charset="0"/>
                <a:cs typeface="Avenir Light"/>
              </a:rPr>
              <a:t>There are cases where employees who have short time in their total workhour, working overtime. If the company wants to replace the short time on their total work hour from the OT taken, tick this checker. Therefore, if an employee shorts 30 minutes and she takes 4 hours OT, her OT will total up to be 3hours 30  minutes only because the other 30 minutes has replaced her short time in regular work time. </a:t>
            </a:r>
          </a:p>
          <a:p>
            <a:pPr>
              <a:lnSpc>
                <a:spcPct val="100000"/>
              </a:lnSpc>
            </a:pPr>
            <a:endParaRPr lang="en-MY" sz="1600" dirty="0">
              <a:latin typeface="Century Gothic" panose="020B0502020202020204" pitchFamily="34" charset="0"/>
              <a:cs typeface="Avenir Light"/>
            </a:endParaRPr>
          </a:p>
          <a:p>
            <a:pPr>
              <a:lnSpc>
                <a:spcPct val="100000"/>
              </a:lnSpc>
            </a:pPr>
            <a:r>
              <a:rPr lang="en-US" sz="1600" b="1" dirty="0">
                <a:solidFill>
                  <a:schemeClr val="bg2">
                    <a:lumMod val="25000"/>
                  </a:schemeClr>
                </a:solidFill>
                <a:latin typeface="Century Gothic" panose="020B0502020202020204" pitchFamily="34" charset="0"/>
                <a:cs typeface="Avenir Light"/>
              </a:rPr>
              <a:t>Work Treat as OT </a:t>
            </a:r>
            <a:r>
              <a:rPr lang="en-US" sz="1600" dirty="0">
                <a:solidFill>
                  <a:schemeClr val="bg2">
                    <a:lumMod val="25000"/>
                  </a:schemeClr>
                </a:solidFill>
                <a:latin typeface="Century Gothic" panose="020B0502020202020204" pitchFamily="34" charset="0"/>
                <a:cs typeface="Avenir Light"/>
              </a:rPr>
              <a:t>: </a:t>
            </a:r>
            <a:r>
              <a:rPr lang="en-MY" sz="1600" dirty="0">
                <a:latin typeface="Century Gothic" panose="020B0502020202020204" pitchFamily="34" charset="0"/>
                <a:cs typeface="Avenir Light"/>
              </a:rPr>
              <a:t>If any employees comes to work on a weekend, off day or on a holiday and you want to calculate the work hour on that day as overtime, you can select the checker for worktime treat as overtime.</a:t>
            </a:r>
          </a:p>
          <a:p>
            <a:endParaRPr lang="en-MY" sz="1800" dirty="0">
              <a:latin typeface="Avenir Light"/>
              <a:cs typeface="Avenir Light"/>
            </a:endParaRPr>
          </a:p>
        </p:txBody>
      </p:sp>
    </p:spTree>
    <p:extLst>
      <p:ext uri="{BB962C8B-B14F-4D97-AF65-F5344CB8AC3E}">
        <p14:creationId xmlns:p14="http://schemas.microsoft.com/office/powerpoint/2010/main" val="24350208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70235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DAILY SCHEDULE</a:t>
            </a:r>
            <a:endParaRPr lang="en-MY" sz="1600" b="1" u="sng" dirty="0">
              <a:solidFill>
                <a:schemeClr val="accent2"/>
              </a:solidFill>
              <a:latin typeface="Century Gothic" panose="020B0502020202020204" pitchFamily="34" charset="0"/>
            </a:endParaRPr>
          </a:p>
        </p:txBody>
      </p:sp>
      <p:sp>
        <p:nvSpPr>
          <p:cNvPr id="9" name="Content Placeholder 2"/>
          <p:cNvSpPr txBox="1">
            <a:spLocks/>
          </p:cNvSpPr>
          <p:nvPr/>
        </p:nvSpPr>
        <p:spPr>
          <a:xfrm>
            <a:off x="431063" y="702355"/>
            <a:ext cx="11386625" cy="13200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dirty="0">
                <a:latin typeface="Century Gothic" panose="020B0502020202020204" pitchFamily="34" charset="0"/>
                <a:cs typeface="Avenir Light"/>
              </a:rPr>
              <a:t>Daily schedule is normally used for employees that works on shift basis, where he/she can change shifts according to the company’s preferences on a daily basis.</a:t>
            </a:r>
          </a:p>
          <a:p>
            <a:pPr>
              <a:lnSpc>
                <a:spcPct val="100000"/>
              </a:lnSpc>
            </a:pPr>
            <a:r>
              <a:rPr lang="en-MY" sz="1600" dirty="0">
                <a:latin typeface="Century Gothic" panose="020B0502020202020204" pitchFamily="34" charset="0"/>
                <a:cs typeface="Avenir Light"/>
              </a:rPr>
              <a:t>This schedule is applicable to factories having various different working shifts.</a:t>
            </a:r>
            <a:endParaRPr lang="en-US" sz="1600" dirty="0">
              <a:latin typeface="Century Gothic" panose="020B0502020202020204" pitchFamily="34" charset="0"/>
              <a:cs typeface="Avenir Light"/>
            </a:endParaRPr>
          </a:p>
          <a:p>
            <a:pPr>
              <a:lnSpc>
                <a:spcPct val="100000"/>
              </a:lnSpc>
            </a:pPr>
            <a:r>
              <a:rPr lang="en-MY" sz="1600" dirty="0">
                <a:latin typeface="Century Gothic" panose="020B0502020202020204" pitchFamily="34" charset="0"/>
                <a:cs typeface="Avenir Light"/>
              </a:rPr>
              <a:t>Settings are only available for workdays.</a:t>
            </a:r>
          </a:p>
          <a:p>
            <a:endParaRPr lang="en-US" sz="1800" dirty="0"/>
          </a:p>
          <a:p>
            <a:endParaRPr lang="en-US" sz="1800" dirty="0"/>
          </a:p>
          <a:p>
            <a:endParaRPr lang="en-US" sz="1800" dirty="0"/>
          </a:p>
          <a:p>
            <a:endParaRPr lang="en-US" sz="1800" dirty="0"/>
          </a:p>
          <a:p>
            <a:endParaRPr lang="en-MY" sz="1800" dirty="0"/>
          </a:p>
          <a:p>
            <a:endParaRPr lang="en-MY" sz="1800" dirty="0"/>
          </a:p>
          <a:p>
            <a:pPr marL="0" indent="0">
              <a:buFont typeface="Arial" panose="020B0604020202020204" pitchFamily="34" charset="0"/>
              <a:buNone/>
            </a:pPr>
            <a:endParaRPr lang="en-MY" sz="2000" u="sng" dirty="0"/>
          </a:p>
        </p:txBody>
      </p:sp>
      <p:pic>
        <p:nvPicPr>
          <p:cNvPr id="10" name="Picture 9"/>
          <p:cNvPicPr>
            <a:picLocks noChangeAspect="1"/>
          </p:cNvPicPr>
          <p:nvPr/>
        </p:nvPicPr>
        <p:blipFill>
          <a:blip r:embed="rId3"/>
          <a:stretch>
            <a:fillRect/>
          </a:stretch>
        </p:blipFill>
        <p:spPr>
          <a:xfrm>
            <a:off x="1377093" y="2126534"/>
            <a:ext cx="9767061" cy="3553504"/>
          </a:xfrm>
          <a:prstGeom prst="rect">
            <a:avLst/>
          </a:prstGeom>
          <a:ln>
            <a:solidFill>
              <a:schemeClr val="tx1"/>
            </a:solidFill>
          </a:ln>
        </p:spPr>
      </p:pic>
    </p:spTree>
    <p:extLst>
      <p:ext uri="{BB962C8B-B14F-4D97-AF65-F5344CB8AC3E}">
        <p14:creationId xmlns:p14="http://schemas.microsoft.com/office/powerpoint/2010/main" val="37712666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359899" y="390720"/>
            <a:ext cx="11398714" cy="2309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MY" sz="1600" dirty="0">
              <a:solidFill>
                <a:srgbClr val="FF0000"/>
              </a:solidFill>
              <a:latin typeface="Century Gothic" panose="020B0502020202020204" pitchFamily="34" charset="0"/>
            </a:endParaRPr>
          </a:p>
          <a:p>
            <a:pPr marL="342900" indent="-342900">
              <a:buFont typeface="Arial" panose="020B0604020202020204" pitchFamily="34" charset="0"/>
              <a:buAutoNum type="arabicParenR"/>
            </a:pPr>
            <a:r>
              <a:rPr lang="en-US" sz="1600" dirty="0">
                <a:latin typeface="Century Gothic" panose="020B0502020202020204" pitchFamily="34" charset="0"/>
                <a:cs typeface="Avenir Light"/>
              </a:rPr>
              <a:t>For daily schedules, you will need to set only 1 row of clocking compared to the weekly schedule in which you have to set 7 days of schedule. This is because daily schedules usually cater to those working on shifts and their shifts are not restricted from Monday to Sunday. </a:t>
            </a:r>
          </a:p>
          <a:p>
            <a:pPr marL="342900" indent="-342900">
              <a:buFont typeface="Arial" panose="020B0604020202020204" pitchFamily="34" charset="0"/>
              <a:buAutoNum type="arabicParenR" startAt="2"/>
            </a:pPr>
            <a:r>
              <a:rPr lang="en-US" sz="1600" dirty="0">
                <a:latin typeface="Century Gothic" panose="020B0502020202020204" pitchFamily="34" charset="0"/>
                <a:cs typeface="Avenir Light"/>
              </a:rPr>
              <a:t>You will be able to set the different pattern of work using the group duty roster, which will be discussed in slide 26.</a:t>
            </a:r>
          </a:p>
          <a:p>
            <a:pPr marL="342900" indent="-342900">
              <a:buFont typeface="Arial" panose="020B0604020202020204" pitchFamily="34" charset="0"/>
              <a:buAutoNum type="arabicParenR" startAt="2"/>
            </a:pPr>
            <a:r>
              <a:rPr lang="en-US" sz="1600" dirty="0">
                <a:latin typeface="Century Gothic" panose="020B0502020202020204" pitchFamily="34" charset="0"/>
                <a:cs typeface="Avenir Light"/>
              </a:rPr>
              <a:t>The rest of the rules in daily schedules are the same with the ones in weekly schedules.</a:t>
            </a:r>
          </a:p>
          <a:p>
            <a:pPr marL="342900" indent="-342900">
              <a:buFont typeface="Arial" panose="020B0604020202020204" pitchFamily="34" charset="0"/>
              <a:buAutoNum type="arabicParenR"/>
            </a:pPr>
            <a:endParaRPr lang="en-US" sz="1800" dirty="0"/>
          </a:p>
          <a:p>
            <a:pPr marL="342900" indent="-342900">
              <a:buFont typeface="Arial" panose="020B0604020202020204" pitchFamily="34" charset="0"/>
              <a:buAutoNum type="arabicParenR"/>
            </a:pPr>
            <a:endParaRPr lang="en-US" sz="1800" dirty="0"/>
          </a:p>
          <a:p>
            <a:pPr marL="342900" indent="-342900">
              <a:buFont typeface="Arial" panose="020B0604020202020204" pitchFamily="34" charset="0"/>
              <a:buAutoNum type="arabicParenR"/>
            </a:pPr>
            <a:endParaRPr lang="en-MY" sz="1800" dirty="0"/>
          </a:p>
        </p:txBody>
      </p:sp>
    </p:spTree>
    <p:extLst>
      <p:ext uri="{BB962C8B-B14F-4D97-AF65-F5344CB8AC3E}">
        <p14:creationId xmlns:p14="http://schemas.microsoft.com/office/powerpoint/2010/main" val="27980117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FLEXI SCHEDULE</a:t>
            </a:r>
            <a:endParaRPr lang="en-MY" sz="1600" b="1" u="sng" dirty="0">
              <a:solidFill>
                <a:schemeClr val="accent2"/>
              </a:solidFill>
              <a:latin typeface="Century Gothic" panose="020B0502020202020204" pitchFamily="34" charset="0"/>
            </a:endParaRPr>
          </a:p>
        </p:txBody>
      </p:sp>
      <p:sp>
        <p:nvSpPr>
          <p:cNvPr id="9" name="Content Placeholder 2"/>
          <p:cNvSpPr txBox="1">
            <a:spLocks/>
          </p:cNvSpPr>
          <p:nvPr/>
        </p:nvSpPr>
        <p:spPr>
          <a:xfrm>
            <a:off x="431063" y="708958"/>
            <a:ext cx="10515600" cy="1789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MY" sz="1600" dirty="0">
                <a:latin typeface="Century Gothic" panose="020B0502020202020204" pitchFamily="34" charset="0"/>
                <a:cs typeface="Avenir Light"/>
              </a:rPr>
              <a:t>Flexi schedule is applicable for companies who have flexible working hours involving employees engaged with hourly wages.</a:t>
            </a:r>
          </a:p>
          <a:p>
            <a:pPr>
              <a:lnSpc>
                <a:spcPct val="100000"/>
              </a:lnSpc>
            </a:pPr>
            <a:r>
              <a:rPr lang="en-US" sz="1600" dirty="0">
                <a:latin typeface="Century Gothic" panose="020B0502020202020204" pitchFamily="34" charset="0"/>
                <a:cs typeface="Avenir Light"/>
              </a:rPr>
              <a:t>Flexi schedule does not calculate or display any late ins or early outs. </a:t>
            </a:r>
          </a:p>
          <a:p>
            <a:pPr>
              <a:lnSpc>
                <a:spcPct val="100000"/>
              </a:lnSpc>
            </a:pPr>
            <a:r>
              <a:rPr lang="en-US" sz="1600" dirty="0">
                <a:latin typeface="Century Gothic" panose="020B0502020202020204" pitchFamily="34" charset="0"/>
                <a:cs typeface="Avenir Light"/>
              </a:rPr>
              <a:t>It will only calculate the working time based on the work hours required on a daily basis.</a:t>
            </a:r>
            <a:endParaRPr lang="en-MY" sz="1600" dirty="0">
              <a:latin typeface="Century Gothic" panose="020B0502020202020204" pitchFamily="34" charset="0"/>
              <a:cs typeface="Avenir Light"/>
            </a:endParaRPr>
          </a:p>
          <a:p>
            <a:pPr marL="0" indent="0">
              <a:buFont typeface="Arial" panose="020B0604020202020204" pitchFamily="34" charset="0"/>
              <a:buNone/>
            </a:pPr>
            <a:endParaRPr lang="en-MY" sz="2000" dirty="0"/>
          </a:p>
        </p:txBody>
      </p:sp>
      <p:pic>
        <p:nvPicPr>
          <p:cNvPr id="10" name="Picture 9"/>
          <p:cNvPicPr>
            <a:picLocks noChangeAspect="1"/>
          </p:cNvPicPr>
          <p:nvPr/>
        </p:nvPicPr>
        <p:blipFill>
          <a:blip r:embed="rId3"/>
          <a:stretch>
            <a:fillRect/>
          </a:stretch>
        </p:blipFill>
        <p:spPr>
          <a:xfrm>
            <a:off x="2009240" y="2227040"/>
            <a:ext cx="7943592" cy="3602067"/>
          </a:xfrm>
          <a:prstGeom prst="rect">
            <a:avLst/>
          </a:prstGeom>
          <a:ln>
            <a:solidFill>
              <a:schemeClr val="tx1"/>
            </a:solidFill>
          </a:ln>
        </p:spPr>
      </p:pic>
    </p:spTree>
    <p:extLst>
      <p:ext uri="{BB962C8B-B14F-4D97-AF65-F5344CB8AC3E}">
        <p14:creationId xmlns:p14="http://schemas.microsoft.com/office/powerpoint/2010/main" val="12922164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GENERAL</a:t>
            </a:r>
            <a:endParaRPr lang="en-MY" sz="1600" b="1" u="sng" dirty="0">
              <a:solidFill>
                <a:schemeClr val="accent2"/>
              </a:solidFill>
              <a:latin typeface="Century Gothic" panose="020B0502020202020204" pitchFamily="34" charset="0"/>
            </a:endParaRPr>
          </a:p>
        </p:txBody>
      </p:sp>
      <p:sp>
        <p:nvSpPr>
          <p:cNvPr id="9" name="Content Placeholder 2"/>
          <p:cNvSpPr txBox="1">
            <a:spLocks/>
          </p:cNvSpPr>
          <p:nvPr/>
        </p:nvSpPr>
        <p:spPr>
          <a:xfrm>
            <a:off x="431063" y="702354"/>
            <a:ext cx="10515600" cy="7116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Century Gothic" panose="020B0502020202020204" pitchFamily="34" charset="0"/>
                <a:cs typeface="Avenir Light"/>
              </a:rPr>
              <a:t>You need to set general rules to flexi clocking schedules because the employee who are going to use this schedule will adhere to the rules you set here, which are totally different from the weekly and daily schedules. </a:t>
            </a:r>
            <a:endParaRPr lang="en-MY" sz="1600" dirty="0">
              <a:latin typeface="Century Gothic" panose="020B0502020202020204" pitchFamily="34" charset="0"/>
              <a:cs typeface="Avenir Light"/>
            </a:endParaRPr>
          </a:p>
          <a:p>
            <a:pPr marL="0" indent="0">
              <a:buFont typeface="Arial" panose="020B0604020202020204" pitchFamily="34" charset="0"/>
              <a:buNone/>
            </a:pPr>
            <a:endParaRPr lang="en-US" sz="2000" dirty="0"/>
          </a:p>
          <a:p>
            <a:endParaRPr lang="en-MY" sz="800" dirty="0">
              <a:latin typeface="Calibri" panose="020F0502020204030204" pitchFamily="34" charset="0"/>
              <a:ea typeface="Calibri" panose="020F0502020204030204" pitchFamily="34" charset="0"/>
              <a:cs typeface="Cordia New"/>
            </a:endParaRPr>
          </a:p>
          <a:p>
            <a:endParaRPr lang="en-MY" dirty="0"/>
          </a:p>
        </p:txBody>
      </p:sp>
      <p:pic>
        <p:nvPicPr>
          <p:cNvPr id="10" name="Picture 9"/>
          <p:cNvPicPr>
            <a:picLocks noChangeAspect="1"/>
          </p:cNvPicPr>
          <p:nvPr/>
        </p:nvPicPr>
        <p:blipFill>
          <a:blip r:embed="rId3"/>
          <a:stretch>
            <a:fillRect/>
          </a:stretch>
        </p:blipFill>
        <p:spPr>
          <a:xfrm>
            <a:off x="1407545" y="1518136"/>
            <a:ext cx="9032664" cy="4276164"/>
          </a:xfrm>
          <a:prstGeom prst="rect">
            <a:avLst/>
          </a:prstGeom>
          <a:ln>
            <a:solidFill>
              <a:schemeClr val="tx1"/>
            </a:solidFill>
          </a:ln>
        </p:spPr>
      </p:pic>
    </p:spTree>
    <p:extLst>
      <p:ext uri="{BB962C8B-B14F-4D97-AF65-F5344CB8AC3E}">
        <p14:creationId xmlns:p14="http://schemas.microsoft.com/office/powerpoint/2010/main" val="22956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725" y="788468"/>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6" name="Content Placeholder 2"/>
          <p:cNvSpPr txBox="1">
            <a:spLocks/>
          </p:cNvSpPr>
          <p:nvPr/>
        </p:nvSpPr>
        <p:spPr>
          <a:xfrm>
            <a:off x="484024" y="323850"/>
            <a:ext cx="10515600" cy="6400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Century Gothic" panose="020B0502020202020204" pitchFamily="34" charset="0"/>
                <a:cs typeface="Avenir Light"/>
              </a:rPr>
              <a:t>At the TCMS V3 Login Window, insert your User Name and Password to login to the software. The default log in details are as below</a:t>
            </a:r>
            <a:r>
              <a:rPr lang="en-US" sz="1600" dirty="0">
                <a:latin typeface="Century Gothic" panose="020B0502020202020204" pitchFamily="34" charset="0"/>
              </a:rPr>
              <a:t>.</a:t>
            </a:r>
          </a:p>
          <a:p>
            <a:pPr marL="0" indent="0">
              <a:buFont typeface="Arial" panose="020B0604020202020204" pitchFamily="34" charset="0"/>
              <a:buNone/>
            </a:pPr>
            <a:endParaRPr lang="en-MY" sz="1600" dirty="0">
              <a:latin typeface="Century Gothic" panose="020B0502020202020204" pitchFamily="34" charset="0"/>
            </a:endParaRPr>
          </a:p>
          <a:p>
            <a:pPr marL="457200" lvl="1" indent="0">
              <a:buFont typeface="Arial" panose="020B0604020202020204" pitchFamily="34" charset="0"/>
              <a:buNone/>
            </a:pPr>
            <a:endParaRPr lang="en-MY" sz="1600" dirty="0">
              <a:latin typeface="Century Gothic" panose="020B0502020202020204" pitchFamily="34" charset="0"/>
            </a:endParaRPr>
          </a:p>
          <a:p>
            <a:endParaRPr lang="en-US" sz="1600" dirty="0">
              <a:latin typeface="Century Gothic" panose="020B0502020202020204" pitchFamily="34" charset="0"/>
            </a:endParaRPr>
          </a:p>
          <a:p>
            <a:endParaRPr lang="en-US" sz="1600" dirty="0">
              <a:latin typeface="Century Gothic" panose="020B0502020202020204" pitchFamily="34" charset="0"/>
            </a:endParaRPr>
          </a:p>
          <a:p>
            <a:endParaRPr lang="en-US" sz="1600" dirty="0">
              <a:latin typeface="Century Gothic" panose="020B0502020202020204" pitchFamily="34" charset="0"/>
            </a:endParaRPr>
          </a:p>
          <a:p>
            <a:endParaRPr lang="en-US" sz="1600" dirty="0">
              <a:latin typeface="Century Gothic" panose="020B0502020202020204" pitchFamily="34" charset="0"/>
            </a:endParaRPr>
          </a:p>
          <a:p>
            <a:endParaRPr lang="en-US" sz="1600" dirty="0">
              <a:latin typeface="Century Gothic" panose="020B0502020202020204" pitchFamily="34" charset="0"/>
            </a:endParaRPr>
          </a:p>
          <a:p>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r>
              <a:rPr lang="en-US" sz="1600" dirty="0">
                <a:latin typeface="Century Gothic" panose="020B0502020202020204" pitchFamily="34" charset="0"/>
                <a:cs typeface="Avenir Light"/>
              </a:rPr>
              <a:t>These details can be changed under TCMS V3 User Accounts at System Settings tab. Alternatively, TCMS V3 can be logged in by using fingerprint instead of username login by clicking on the OFIS TA icon on the right.  </a:t>
            </a:r>
            <a:endParaRPr lang="en-MY" sz="1600" dirty="0">
              <a:latin typeface="Century Gothic" panose="020B0502020202020204" pitchFamily="34" charset="0"/>
              <a:cs typeface="Avenir Light"/>
            </a:endParaRPr>
          </a:p>
          <a:p>
            <a:pPr marL="0" indent="0">
              <a:buFont typeface="Arial" panose="020B0604020202020204" pitchFamily="34" charset="0"/>
              <a:buNone/>
            </a:pPr>
            <a:endParaRPr lang="en-MY"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053915" y="1373351"/>
            <a:ext cx="5694598" cy="3775934"/>
          </a:xfrm>
          <a:prstGeom prst="rect">
            <a:avLst/>
          </a:prstGeom>
          <a:noFill/>
          <a:ln>
            <a:solidFill>
              <a:schemeClr val="tx1"/>
            </a:solidFill>
          </a:ln>
        </p:spPr>
      </p:pic>
      <p:sp>
        <p:nvSpPr>
          <p:cNvPr id="2" name="TextBox 1"/>
          <p:cNvSpPr txBox="1"/>
          <p:nvPr/>
        </p:nvSpPr>
        <p:spPr>
          <a:xfrm>
            <a:off x="4280269" y="812904"/>
            <a:ext cx="2432845" cy="800219"/>
          </a:xfrm>
          <a:prstGeom prst="rect">
            <a:avLst/>
          </a:prstGeom>
          <a:noFill/>
        </p:spPr>
        <p:txBody>
          <a:bodyPr wrap="none" rtlCol="0">
            <a:spAutoFit/>
          </a:bodyPr>
          <a:lstStyle/>
          <a:p>
            <a:pPr lvl="1" algn="ctr"/>
            <a:r>
              <a:rPr lang="en-US" sz="1400" b="1" dirty="0">
                <a:solidFill>
                  <a:srgbClr val="0070C0"/>
                </a:solidFill>
                <a:latin typeface="Century Gothic" panose="020B0502020202020204" pitchFamily="34" charset="0"/>
                <a:cs typeface="Avenir Light"/>
              </a:rPr>
              <a:t>User Name : admin</a:t>
            </a:r>
            <a:endParaRPr lang="en-MY" sz="1400" b="1" dirty="0">
              <a:solidFill>
                <a:srgbClr val="0070C0"/>
              </a:solidFill>
              <a:latin typeface="Century Gothic" panose="020B0502020202020204" pitchFamily="34" charset="0"/>
              <a:cs typeface="Avenir Light"/>
            </a:endParaRPr>
          </a:p>
          <a:p>
            <a:pPr lvl="1" algn="ctr"/>
            <a:r>
              <a:rPr lang="en-US" sz="1400" b="1" dirty="0">
                <a:solidFill>
                  <a:srgbClr val="0070C0"/>
                </a:solidFill>
                <a:latin typeface="Century Gothic" panose="020B0502020202020204" pitchFamily="34" charset="0"/>
                <a:cs typeface="Avenir Light"/>
              </a:rPr>
              <a:t>Password : 123</a:t>
            </a:r>
          </a:p>
          <a:p>
            <a:endParaRPr lang="en-US" dirty="0"/>
          </a:p>
        </p:txBody>
      </p:sp>
      <p:sp>
        <p:nvSpPr>
          <p:cNvPr id="9" name="Rectangle 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1 - Familiarize with TCMS V3 and Its Simple Installation Process</a:t>
            </a:r>
            <a:endParaRPr lang="en-US" sz="1400" dirty="0">
              <a:solidFill>
                <a:schemeClr val="accent1">
                  <a:lumMod val="7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0105901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523875" y="551330"/>
            <a:ext cx="10474721" cy="5561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1" dirty="0">
                <a:solidFill>
                  <a:schemeClr val="bg2">
                    <a:lumMod val="25000"/>
                  </a:schemeClr>
                </a:solidFill>
                <a:latin typeface="Century Gothic" panose="020B0502020202020204" pitchFamily="34" charset="0"/>
                <a:cs typeface="Avenir Light"/>
              </a:rPr>
              <a:t>Please specify the maximum number of in-out clocking pairs for this flexi-hour schedule</a:t>
            </a:r>
            <a:r>
              <a:rPr lang="en-US" sz="1600" dirty="0">
                <a:solidFill>
                  <a:schemeClr val="bg2">
                    <a:lumMod val="25000"/>
                  </a:schemeClr>
                </a:solidFill>
                <a:latin typeface="Century Gothic" panose="020B0502020202020204" pitchFamily="34" charset="0"/>
                <a:cs typeface="Avenir Light"/>
              </a:rPr>
              <a:t>: </a:t>
            </a:r>
            <a:r>
              <a:rPr lang="en-US" sz="1600" dirty="0">
                <a:solidFill>
                  <a:srgbClr val="000000"/>
                </a:solidFill>
                <a:latin typeface="Century Gothic" panose="020B0502020202020204" pitchFamily="34" charset="0"/>
                <a:cs typeface="Avenir Light"/>
              </a:rPr>
              <a:t>The maximum pairing of clocking time in TCMS V3 is 3. Select your preference accordingly.</a:t>
            </a:r>
            <a:endParaRPr lang="en-MY" sz="1600" dirty="0">
              <a:solidFill>
                <a:srgbClr val="000000"/>
              </a:solidFill>
              <a:latin typeface="Century Gothic" panose="020B0502020202020204" pitchFamily="34" charset="0"/>
              <a:ea typeface="Calibri" panose="020F0502020204030204" pitchFamily="34" charset="0"/>
              <a:cs typeface="Avenir Light"/>
            </a:endParaRPr>
          </a:p>
          <a:p>
            <a:pPr>
              <a:lnSpc>
                <a:spcPct val="100000"/>
              </a:lnSpc>
            </a:pPr>
            <a:r>
              <a:rPr lang="en-US" sz="1600" b="1" dirty="0">
                <a:solidFill>
                  <a:schemeClr val="bg2">
                    <a:lumMod val="25000"/>
                  </a:schemeClr>
                </a:solidFill>
                <a:latin typeface="Century Gothic" panose="020B0502020202020204" pitchFamily="34" charset="0"/>
                <a:cs typeface="Avenir Light"/>
              </a:rPr>
              <a:t>Enable/Disable User Define In/Out records:</a:t>
            </a:r>
            <a:r>
              <a:rPr lang="en-US" sz="1600" dirty="0">
                <a:solidFill>
                  <a:schemeClr val="bg2">
                    <a:lumMod val="25000"/>
                  </a:schemeClr>
                </a:solidFill>
                <a:latin typeface="Century Gothic" panose="020B0502020202020204" pitchFamily="34" charset="0"/>
                <a:cs typeface="Avenir Light"/>
              </a:rPr>
              <a:t> </a:t>
            </a:r>
            <a:r>
              <a:rPr lang="en-US" sz="1600" dirty="0">
                <a:solidFill>
                  <a:srgbClr val="000000"/>
                </a:solidFill>
                <a:latin typeface="Century Gothic" panose="020B0502020202020204" pitchFamily="34" charset="0"/>
                <a:cs typeface="Avenir Light"/>
              </a:rPr>
              <a:t>Click Yes if you want the user to press the relevant key button to define status during attendance reporting at the device/</a:t>
            </a:r>
            <a:r>
              <a:rPr lang="en-US" sz="1600" dirty="0" err="1">
                <a:solidFill>
                  <a:srgbClr val="000000"/>
                </a:solidFill>
                <a:latin typeface="Century Gothic" panose="020B0502020202020204" pitchFamily="34" charset="0"/>
                <a:cs typeface="Avenir Light"/>
              </a:rPr>
              <a:t>FingerTec</a:t>
            </a:r>
            <a:r>
              <a:rPr lang="en-US" sz="1600" dirty="0">
                <a:solidFill>
                  <a:srgbClr val="000000"/>
                </a:solidFill>
                <a:latin typeface="Century Gothic" panose="020B0502020202020204" pitchFamily="34" charset="0"/>
                <a:cs typeface="Avenir Light"/>
              </a:rPr>
              <a:t> terminals. Leaving this checker unchecked will prompt the system to accept the clocking times of the user and slot them into the appropriate clocking slots accordingly. </a:t>
            </a:r>
            <a:endParaRPr lang="en-MY" sz="1600" dirty="0">
              <a:solidFill>
                <a:srgbClr val="000000"/>
              </a:solidFill>
              <a:latin typeface="Century Gothic" panose="020B0502020202020204" pitchFamily="34" charset="0"/>
              <a:ea typeface="Calibri" panose="020F0502020204030204" pitchFamily="34" charset="0"/>
              <a:cs typeface="Avenir Light"/>
            </a:endParaRPr>
          </a:p>
          <a:p>
            <a:pPr>
              <a:lnSpc>
                <a:spcPct val="100000"/>
              </a:lnSpc>
            </a:pPr>
            <a:r>
              <a:rPr lang="en-US" sz="1600" b="1" dirty="0">
                <a:solidFill>
                  <a:schemeClr val="bg2">
                    <a:lumMod val="25000"/>
                  </a:schemeClr>
                </a:solidFill>
                <a:latin typeface="Century Gothic" panose="020B0502020202020204" pitchFamily="34" charset="0"/>
                <a:cs typeface="Avenir Light"/>
              </a:rPr>
              <a:t>Enable/Disable User Define work code for job costing records</a:t>
            </a:r>
            <a:r>
              <a:rPr lang="en-US" sz="1600" dirty="0">
                <a:solidFill>
                  <a:schemeClr val="bg2">
                    <a:lumMod val="25000"/>
                  </a:schemeClr>
                </a:solidFill>
                <a:latin typeface="Century Gothic" panose="020B0502020202020204" pitchFamily="34" charset="0"/>
                <a:cs typeface="Avenir Light"/>
              </a:rPr>
              <a:t>: </a:t>
            </a:r>
            <a:r>
              <a:rPr lang="en-US" sz="1600" dirty="0">
                <a:solidFill>
                  <a:srgbClr val="000000"/>
                </a:solidFill>
                <a:latin typeface="Century Gothic" panose="020B0502020202020204" pitchFamily="34" charset="0"/>
                <a:cs typeface="Avenir Light"/>
              </a:rPr>
              <a:t>Click Yes if you want the user to enter his/her work code and specify his/her tasks in attendance report</a:t>
            </a:r>
            <a:endParaRPr lang="en-MY" sz="1600" dirty="0">
              <a:solidFill>
                <a:srgbClr val="000000"/>
              </a:solidFill>
              <a:latin typeface="Century Gothic" panose="020B0502020202020204" pitchFamily="34" charset="0"/>
              <a:cs typeface="Avenir Light"/>
            </a:endParaRPr>
          </a:p>
          <a:p>
            <a:pPr>
              <a:lnSpc>
                <a:spcPct val="100000"/>
              </a:lnSpc>
            </a:pPr>
            <a:r>
              <a:rPr lang="en-US" sz="1600" b="1" dirty="0">
                <a:solidFill>
                  <a:schemeClr val="bg2">
                    <a:lumMod val="25000"/>
                  </a:schemeClr>
                </a:solidFill>
                <a:latin typeface="Century Gothic" panose="020B0502020202020204" pitchFamily="34" charset="0"/>
                <a:cs typeface="Avenir Light"/>
              </a:rPr>
              <a:t>Maximum work hours to consider as same work day</a:t>
            </a:r>
            <a:r>
              <a:rPr lang="en-US" sz="1600" dirty="0">
                <a:solidFill>
                  <a:schemeClr val="bg2">
                    <a:lumMod val="25000"/>
                  </a:schemeClr>
                </a:solidFill>
                <a:latin typeface="Century Gothic" panose="020B0502020202020204" pitchFamily="34" charset="0"/>
                <a:cs typeface="Avenir Light"/>
              </a:rPr>
              <a:t>: </a:t>
            </a:r>
            <a:r>
              <a:rPr lang="en-US" sz="1600" dirty="0">
                <a:solidFill>
                  <a:srgbClr val="000000"/>
                </a:solidFill>
                <a:latin typeface="Century Gothic" panose="020B0502020202020204" pitchFamily="34" charset="0"/>
                <a:cs typeface="Avenir Light"/>
              </a:rPr>
              <a:t>There are cases where an employee reports to work late at night and the working hours been extended until the next day. To avoid confusion, you need to specify the maximum work hours for an employee so his/her work time will be considered as the same workday. </a:t>
            </a:r>
          </a:p>
          <a:p>
            <a:pPr>
              <a:lnSpc>
                <a:spcPct val="100000"/>
              </a:lnSpc>
            </a:pPr>
            <a:r>
              <a:rPr lang="en-US" sz="1600" b="1" dirty="0">
                <a:solidFill>
                  <a:schemeClr val="bg2">
                    <a:lumMod val="25000"/>
                  </a:schemeClr>
                </a:solidFill>
                <a:latin typeface="Century Gothic" panose="020B0502020202020204" pitchFamily="34" charset="0"/>
                <a:cs typeface="Avenir Light"/>
              </a:rPr>
              <a:t>Separation hours between an out clocking and subsequent in clocking to qualify for next day</a:t>
            </a:r>
            <a:r>
              <a:rPr lang="en-US" sz="1600" dirty="0">
                <a:solidFill>
                  <a:schemeClr val="bg2">
                    <a:lumMod val="25000"/>
                  </a:schemeClr>
                </a:solidFill>
                <a:latin typeface="Century Gothic" panose="020B0502020202020204" pitchFamily="34" charset="0"/>
                <a:cs typeface="Avenir Light"/>
              </a:rPr>
              <a:t>: </a:t>
            </a:r>
            <a:r>
              <a:rPr lang="en-US" sz="1600" dirty="0">
                <a:solidFill>
                  <a:srgbClr val="000000"/>
                </a:solidFill>
                <a:latin typeface="Century Gothic" panose="020B0502020202020204" pitchFamily="34" charset="0"/>
                <a:cs typeface="Avenir Light"/>
              </a:rPr>
              <a:t>Following the above rule, you need to specify the duration in between a clock out and a clock in to qualify an employee for the next day pay. The hour specified here will determine the duration of ‘rest’ required before the same employee could clock in to work and qualify for the next day work time.</a:t>
            </a:r>
            <a:endParaRPr lang="en-MY" sz="1600" dirty="0">
              <a:solidFill>
                <a:srgbClr val="000000"/>
              </a:solidFill>
              <a:latin typeface="Century Gothic" panose="020B0502020202020204" pitchFamily="34" charset="0"/>
              <a:ea typeface="Calibri" panose="020F0502020204030204" pitchFamily="34" charset="0"/>
              <a:cs typeface="Avenir Light"/>
            </a:endParaRPr>
          </a:p>
          <a:p>
            <a:pPr marL="0" indent="0">
              <a:buFont typeface="Arial" panose="020B0604020202020204" pitchFamily="34" charset="0"/>
              <a:buNone/>
            </a:pPr>
            <a:endParaRPr lang="en-MY" sz="1800" dirty="0"/>
          </a:p>
        </p:txBody>
      </p:sp>
    </p:spTree>
    <p:extLst>
      <p:ext uri="{BB962C8B-B14F-4D97-AF65-F5344CB8AC3E}">
        <p14:creationId xmlns:p14="http://schemas.microsoft.com/office/powerpoint/2010/main" val="6966165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452942" y="61539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1" dirty="0">
                <a:solidFill>
                  <a:schemeClr val="bg2">
                    <a:lumMod val="25000"/>
                  </a:schemeClr>
                </a:solidFill>
                <a:latin typeface="Century Gothic" panose="020B0502020202020204" pitchFamily="34" charset="0"/>
                <a:cs typeface="Avenir Light"/>
              </a:rPr>
              <a:t>Last log out time to consider as same work day</a:t>
            </a:r>
            <a:r>
              <a:rPr lang="en-US" sz="1600" dirty="0">
                <a:solidFill>
                  <a:schemeClr val="bg2">
                    <a:lumMod val="25000"/>
                  </a:schemeClr>
                </a:solidFill>
                <a:latin typeface="Century Gothic" panose="020B0502020202020204" pitchFamily="34" charset="0"/>
                <a:cs typeface="Avenir Light"/>
              </a:rPr>
              <a:t>: </a:t>
            </a:r>
            <a:r>
              <a:rPr lang="en-US" sz="1600" dirty="0">
                <a:solidFill>
                  <a:srgbClr val="000000"/>
                </a:solidFill>
                <a:latin typeface="Century Gothic" panose="020B0502020202020204" pitchFamily="34" charset="0"/>
                <a:cs typeface="Avenir Light"/>
              </a:rPr>
              <a:t>As being mentioned above, if an employee checks in late at night and the work hour extends to the next day but still is considered the same work day, you need to specify the last log out time that the company allows to consider as the same work day. You can choose to use either this option, or the “Maximum work hours to consider as same work day option” above.</a:t>
            </a:r>
          </a:p>
          <a:p>
            <a:pPr>
              <a:lnSpc>
                <a:spcPct val="100000"/>
              </a:lnSpc>
            </a:pPr>
            <a:r>
              <a:rPr lang="en-US" sz="1600" b="1" dirty="0">
                <a:solidFill>
                  <a:schemeClr val="bg2">
                    <a:lumMod val="25000"/>
                  </a:schemeClr>
                </a:solidFill>
                <a:latin typeface="Century Gothic" panose="020B0502020202020204" pitchFamily="34" charset="0"/>
                <a:cs typeface="Avenir Light"/>
              </a:rPr>
              <a:t>Double punch for consecutive clocking in a clocking slot if it is within minutes of</a:t>
            </a:r>
            <a:r>
              <a:rPr lang="en-US" sz="1600" dirty="0">
                <a:solidFill>
                  <a:schemeClr val="bg2">
                    <a:lumMod val="25000"/>
                  </a:schemeClr>
                </a:solidFill>
                <a:latin typeface="Century Gothic" panose="020B0502020202020204" pitchFamily="34" charset="0"/>
                <a:cs typeface="Avenir Light"/>
              </a:rPr>
              <a:t>: </a:t>
            </a:r>
            <a:r>
              <a:rPr lang="en-US" sz="1600" dirty="0">
                <a:solidFill>
                  <a:srgbClr val="000000"/>
                </a:solidFill>
                <a:latin typeface="Century Gothic" panose="020B0502020202020204" pitchFamily="34" charset="0"/>
                <a:cs typeface="Avenir Light"/>
              </a:rPr>
              <a:t>There are cases where the employee accidently punch twice on the terminal. You can configure a predefined interval where all clocking activities within the time range will be displayed as one transaction only. Only the first transaction among all the transactions within this time interval will be displayed on the attendance sheet</a:t>
            </a:r>
          </a:p>
          <a:p>
            <a:pPr>
              <a:lnSpc>
                <a:spcPct val="100000"/>
              </a:lnSpc>
            </a:pPr>
            <a:endParaRPr lang="en-MY" sz="1600" dirty="0">
              <a:solidFill>
                <a:srgbClr val="000000"/>
              </a:solidFill>
              <a:latin typeface="Century Gothic" panose="020B0502020202020204" pitchFamily="34" charset="0"/>
              <a:ea typeface="Calibri" panose="020F0502020204030204" pitchFamily="34" charset="0"/>
              <a:cs typeface="Avenir Light"/>
            </a:endParaRPr>
          </a:p>
          <a:p>
            <a:pPr marL="0" indent="0">
              <a:lnSpc>
                <a:spcPct val="100000"/>
              </a:lnSpc>
              <a:buFont typeface="Arial" panose="020B0604020202020204" pitchFamily="34" charset="0"/>
              <a:buNone/>
            </a:pPr>
            <a:r>
              <a:rPr lang="en-MY" sz="1200" b="1" i="1" dirty="0">
                <a:solidFill>
                  <a:srgbClr val="FF0000"/>
                </a:solidFill>
                <a:latin typeface="Century Gothic" panose="020B0502020202020204" pitchFamily="34" charset="0"/>
                <a:ea typeface="Calibri" panose="020F0502020204030204" pitchFamily="34" charset="0"/>
                <a:cs typeface="Avenir Light"/>
              </a:rPr>
              <a:t>Note</a:t>
            </a:r>
            <a:r>
              <a:rPr lang="en-MY" sz="1200" i="1" dirty="0">
                <a:solidFill>
                  <a:srgbClr val="FF0000"/>
                </a:solidFill>
                <a:latin typeface="Century Gothic" panose="020B0502020202020204" pitchFamily="34" charset="0"/>
                <a:ea typeface="Calibri" panose="020F0502020204030204" pitchFamily="34" charset="0"/>
                <a:cs typeface="Avenir Light"/>
              </a:rPr>
              <a:t>: </a:t>
            </a:r>
            <a:r>
              <a:rPr lang="en-MY" sz="1200" i="1" dirty="0">
                <a:solidFill>
                  <a:srgbClr val="FF0000"/>
                </a:solidFill>
                <a:latin typeface="Century Gothic" panose="020B0502020202020204" pitchFamily="34" charset="0"/>
                <a:cs typeface="Avenir Light"/>
              </a:rPr>
              <a:t>The rest of the settings in Flexi schedule are similar to that of weekly and daily schedule.</a:t>
            </a:r>
          </a:p>
          <a:p>
            <a:pPr marL="0" indent="0">
              <a:lnSpc>
                <a:spcPct val="100000"/>
              </a:lnSpc>
              <a:buFont typeface="Arial" panose="020B0604020202020204" pitchFamily="34" charset="0"/>
              <a:buNone/>
            </a:pPr>
            <a:endParaRPr lang="en-US" sz="1800" dirty="0">
              <a:solidFill>
                <a:srgbClr val="0070C0"/>
              </a:solidFill>
              <a:latin typeface="Calibri" panose="020F0502020204030204" pitchFamily="34" charset="0"/>
              <a:ea typeface="Calibri" panose="020F0502020204030204" pitchFamily="34" charset="0"/>
              <a:cs typeface="Cordia New"/>
            </a:endParaRPr>
          </a:p>
        </p:txBody>
      </p:sp>
    </p:spTree>
    <p:extLst>
      <p:ext uri="{BB962C8B-B14F-4D97-AF65-F5344CB8AC3E}">
        <p14:creationId xmlns:p14="http://schemas.microsoft.com/office/powerpoint/2010/main" val="6254901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GROUP DUTY ROSTER</a:t>
            </a:r>
            <a:endParaRPr lang="en-MY" sz="1600" b="1" u="sng" dirty="0">
              <a:solidFill>
                <a:schemeClr val="accent2"/>
              </a:solidFill>
              <a:latin typeface="Century Gothic" panose="020B0502020202020204" pitchFamily="34" charset="0"/>
            </a:endParaRPr>
          </a:p>
        </p:txBody>
      </p:sp>
      <p:sp>
        <p:nvSpPr>
          <p:cNvPr id="9" name="Content Placeholder 2"/>
          <p:cNvSpPr txBox="1">
            <a:spLocks/>
          </p:cNvSpPr>
          <p:nvPr/>
        </p:nvSpPr>
        <p:spPr>
          <a:xfrm>
            <a:off x="431063" y="598259"/>
            <a:ext cx="11634788" cy="6373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sz="1600" dirty="0">
                <a:latin typeface="Century Gothic" panose="020B0502020202020204" pitchFamily="34" charset="0"/>
                <a:cs typeface="Avenir Light"/>
              </a:rPr>
              <a:t>Group Duty Roster refers to an annual working calendar for all groups of staff in your company. TCMS V3 software provides two types of Rosters, which are:</a:t>
            </a:r>
          </a:p>
          <a:p>
            <a:pPr>
              <a:lnSpc>
                <a:spcPct val="100000"/>
              </a:lnSpc>
            </a:pPr>
            <a:r>
              <a:rPr lang="en-MY" sz="1400" b="1" dirty="0">
                <a:solidFill>
                  <a:schemeClr val="accent5">
                    <a:lumMod val="75000"/>
                  </a:schemeClr>
                </a:solidFill>
                <a:latin typeface="Century Gothic" panose="020B0502020202020204" pitchFamily="34" charset="0"/>
                <a:cs typeface="Avenir Light"/>
              </a:rPr>
              <a:t>Weekly Duty Roster </a:t>
            </a:r>
            <a:r>
              <a:rPr lang="en-US" sz="1400" dirty="0">
                <a:latin typeface="Century Gothic" panose="020B0502020202020204" pitchFamily="34" charset="0"/>
                <a:cs typeface="Avenir Light"/>
              </a:rPr>
              <a:t>is a group duty roster for a</a:t>
            </a:r>
            <a:r>
              <a:rPr lang="en-MY" sz="1400" dirty="0">
                <a:latin typeface="Century Gothic" panose="020B0502020202020204" pitchFamily="34" charset="0"/>
                <a:cs typeface="Avenir Light"/>
              </a:rPr>
              <a:t> weekly schedule that is commonly used where the workdays and </a:t>
            </a:r>
            <a:r>
              <a:rPr lang="en-MY" sz="1400" dirty="0" err="1">
                <a:latin typeface="Century Gothic" panose="020B0502020202020204" pitchFamily="34" charset="0"/>
                <a:cs typeface="Avenir Light"/>
              </a:rPr>
              <a:t>restdays</a:t>
            </a:r>
            <a:r>
              <a:rPr lang="en-MY" sz="1400" dirty="0">
                <a:latin typeface="Century Gothic" panose="020B0502020202020204" pitchFamily="34" charset="0"/>
                <a:cs typeface="Avenir Light"/>
              </a:rPr>
              <a:t> are arranged accordingly on a weekly basis. </a:t>
            </a:r>
          </a:p>
          <a:p>
            <a:pPr>
              <a:lnSpc>
                <a:spcPct val="100000"/>
              </a:lnSpc>
            </a:pPr>
            <a:r>
              <a:rPr lang="en-MY" sz="1400" b="1" dirty="0">
                <a:solidFill>
                  <a:schemeClr val="accent5">
                    <a:lumMod val="75000"/>
                  </a:schemeClr>
                </a:solidFill>
                <a:latin typeface="Century Gothic" panose="020B0502020202020204" pitchFamily="34" charset="0"/>
                <a:cs typeface="Avenir Light"/>
              </a:rPr>
              <a:t>Shift Duty Roster </a:t>
            </a:r>
            <a:r>
              <a:rPr lang="en-US" sz="1400" dirty="0">
                <a:latin typeface="Century Gothic" panose="020B0502020202020204" pitchFamily="34" charset="0"/>
                <a:cs typeface="Avenir Light"/>
              </a:rPr>
              <a:t>is a working schedule for daily </a:t>
            </a:r>
            <a:r>
              <a:rPr lang="en-US" sz="1400" dirty="0" err="1">
                <a:latin typeface="Century Gothic" panose="020B0502020202020204" pitchFamily="34" charset="0"/>
                <a:cs typeface="Avenir Light"/>
              </a:rPr>
              <a:t>basisis</a:t>
            </a:r>
            <a:r>
              <a:rPr lang="en-US" sz="1400" dirty="0">
                <a:latin typeface="Century Gothic" panose="020B0502020202020204" pitchFamily="34" charset="0"/>
                <a:cs typeface="Avenir Light"/>
              </a:rPr>
              <a:t> suitable for multiple shifts, overnight shifts, open shifts, rotational shifts, etc. where the work schedules change every day.</a:t>
            </a:r>
            <a:endParaRPr lang="en-MY" sz="1600" dirty="0">
              <a:latin typeface="Century Gothic" panose="020B0502020202020204" pitchFamily="34" charset="0"/>
              <a:cs typeface="Avenir Light"/>
            </a:endParaRPr>
          </a:p>
          <a:p>
            <a:pPr marL="0" indent="0">
              <a:buFont typeface="Arial" panose="020B0604020202020204" pitchFamily="34" charset="0"/>
              <a:buNone/>
            </a:pPr>
            <a:r>
              <a:rPr lang="en-MY" sz="1600" dirty="0">
                <a:solidFill>
                  <a:srgbClr val="800000"/>
                </a:solidFill>
                <a:latin typeface="Century Gothic" panose="020B0502020202020204" pitchFamily="34" charset="0"/>
                <a:cs typeface="Avenir Light"/>
              </a:rPr>
              <a:t>To Add a New Duty Roster</a:t>
            </a:r>
            <a:r>
              <a:rPr lang="en-MY" sz="1600" dirty="0">
                <a:latin typeface="Century Gothic" panose="020B0502020202020204" pitchFamily="34" charset="0"/>
                <a:cs typeface="Avenir Light"/>
              </a:rPr>
              <a:t>:  </a:t>
            </a:r>
            <a:r>
              <a:rPr lang="en-MY" sz="1600" i="1" dirty="0">
                <a:latin typeface="Century Gothic" panose="020B0502020202020204" pitchFamily="34" charset="0"/>
                <a:cs typeface="Avenir Light"/>
              </a:rPr>
              <a:t>Go to Scheduling &amp; Attendance &gt;  Add Duty Roster &gt; Key-in Roster ID &gt; Key-in Roster Name &gt; Select Roster Type &gt; OK</a:t>
            </a:r>
          </a:p>
          <a:p>
            <a:pPr marL="0" indent="0">
              <a:buFont typeface="Arial" panose="020B0604020202020204" pitchFamily="34" charset="0"/>
              <a:buNone/>
            </a:pPr>
            <a:endParaRPr lang="en-US" sz="1800" i="1" dirty="0"/>
          </a:p>
          <a:p>
            <a:pPr marL="0" indent="0">
              <a:buFont typeface="Arial" panose="020B0604020202020204" pitchFamily="34" charset="0"/>
              <a:buNone/>
            </a:pPr>
            <a:endParaRPr lang="en-US" sz="1800" i="1" dirty="0"/>
          </a:p>
          <a:p>
            <a:pPr marL="0" indent="0">
              <a:buFont typeface="Arial" panose="020B0604020202020204" pitchFamily="34" charset="0"/>
              <a:buNone/>
            </a:pPr>
            <a:endParaRPr lang="en-MY" sz="1800" i="1" dirty="0"/>
          </a:p>
        </p:txBody>
      </p:sp>
      <p:pic>
        <p:nvPicPr>
          <p:cNvPr id="10" name="Picture 9"/>
          <p:cNvPicPr>
            <a:picLocks noChangeAspect="1"/>
          </p:cNvPicPr>
          <p:nvPr/>
        </p:nvPicPr>
        <p:blipFill>
          <a:blip r:embed="rId3"/>
          <a:stretch>
            <a:fillRect/>
          </a:stretch>
        </p:blipFill>
        <p:spPr>
          <a:xfrm>
            <a:off x="2851699" y="2942164"/>
            <a:ext cx="5818963" cy="3104459"/>
          </a:xfrm>
          <a:prstGeom prst="rect">
            <a:avLst/>
          </a:prstGeom>
          <a:ln>
            <a:solidFill>
              <a:schemeClr val="tx1"/>
            </a:solidFill>
          </a:ln>
        </p:spPr>
      </p:pic>
    </p:spTree>
    <p:extLst>
      <p:ext uri="{BB962C8B-B14F-4D97-AF65-F5344CB8AC3E}">
        <p14:creationId xmlns:p14="http://schemas.microsoft.com/office/powerpoint/2010/main" val="28251347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291214" y="480025"/>
            <a:ext cx="8769714" cy="369332"/>
          </a:xfrm>
          <a:prstGeom prst="rect">
            <a:avLst/>
          </a:prstGeom>
          <a:noFill/>
        </p:spPr>
        <p:txBody>
          <a:bodyPr wrap="square" rtlCol="0">
            <a:spAutoFit/>
          </a:bodyPr>
          <a:lstStyle/>
          <a:p>
            <a:r>
              <a:rPr lang="en-MY" b="1" dirty="0">
                <a:solidFill>
                  <a:schemeClr val="bg2">
                    <a:lumMod val="25000"/>
                  </a:schemeClr>
                </a:solidFill>
                <a:latin typeface="Century Gothic" panose="020B0502020202020204" pitchFamily="34" charset="0"/>
                <a:cs typeface="Avenir Light"/>
              </a:rPr>
              <a:t>1) WEEKLY DUTY ROSTER</a:t>
            </a:r>
            <a:endParaRPr lang="en-MY" b="1" u="sng" dirty="0">
              <a:solidFill>
                <a:schemeClr val="bg2">
                  <a:lumMod val="25000"/>
                </a:schemeClr>
              </a:solidFill>
              <a:latin typeface="Century Gothic" panose="020B0502020202020204" pitchFamily="34" charset="0"/>
            </a:endParaRPr>
          </a:p>
        </p:txBody>
      </p:sp>
      <p:sp>
        <p:nvSpPr>
          <p:cNvPr id="10" name="Content Placeholder 2"/>
          <p:cNvSpPr txBox="1">
            <a:spLocks/>
          </p:cNvSpPr>
          <p:nvPr/>
        </p:nvSpPr>
        <p:spPr>
          <a:xfrm>
            <a:off x="35508" y="867196"/>
            <a:ext cx="11423164" cy="19839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US" sz="1600" dirty="0">
                <a:latin typeface="Century Gothic" panose="020B0502020202020204" pitchFamily="34" charset="0"/>
                <a:cs typeface="Avenir Light"/>
              </a:rPr>
              <a:t>Once added, click the Edit button, click on the Auto-Schedule button, and follow these steps:</a:t>
            </a:r>
          </a:p>
          <a:p>
            <a:pPr marL="457200" lvl="1" indent="0">
              <a:lnSpc>
                <a:spcPct val="100000"/>
              </a:lnSpc>
              <a:buFont typeface="Arial" panose="020B0604020202020204" pitchFamily="34" charset="0"/>
              <a:buNone/>
            </a:pPr>
            <a:r>
              <a:rPr lang="en-US" sz="1600" dirty="0">
                <a:latin typeface="Century Gothic" panose="020B0502020202020204" pitchFamily="34" charset="0"/>
                <a:cs typeface="Avenir Light"/>
              </a:rPr>
              <a:t>	</a:t>
            </a:r>
            <a:r>
              <a:rPr lang="en-US" sz="1400" dirty="0">
                <a:latin typeface="Century Gothic" panose="020B0502020202020204" pitchFamily="34" charset="0"/>
                <a:cs typeface="Avenir Light"/>
              </a:rPr>
              <a:t>1.  Define Day Type. </a:t>
            </a:r>
            <a:endParaRPr lang="en-MY" sz="1400" dirty="0">
              <a:latin typeface="Century Gothic" panose="020B0502020202020204" pitchFamily="34" charset="0"/>
              <a:cs typeface="Avenir Light"/>
            </a:endParaRPr>
          </a:p>
          <a:p>
            <a:pPr marL="457200" lvl="1" indent="0">
              <a:lnSpc>
                <a:spcPct val="100000"/>
              </a:lnSpc>
              <a:buFont typeface="Arial" panose="020B0604020202020204" pitchFamily="34" charset="0"/>
              <a:buNone/>
            </a:pPr>
            <a:r>
              <a:rPr lang="en-US" sz="1400" dirty="0">
                <a:latin typeface="Century Gothic" panose="020B0502020202020204" pitchFamily="34" charset="0"/>
                <a:cs typeface="Avenir Light"/>
              </a:rPr>
              <a:t>	2.  Select the clocking schedule to follow. </a:t>
            </a:r>
            <a:endParaRPr lang="en-MY" sz="1400" dirty="0">
              <a:latin typeface="Century Gothic" panose="020B0502020202020204" pitchFamily="34" charset="0"/>
              <a:cs typeface="Avenir Light"/>
            </a:endParaRPr>
          </a:p>
          <a:p>
            <a:pPr marL="457200" lvl="1" indent="0">
              <a:lnSpc>
                <a:spcPct val="100000"/>
              </a:lnSpc>
              <a:buFont typeface="Arial" panose="020B0604020202020204" pitchFamily="34" charset="0"/>
              <a:buNone/>
            </a:pPr>
            <a:r>
              <a:rPr lang="en-US" sz="1400" dirty="0">
                <a:latin typeface="Century Gothic" panose="020B0502020202020204" pitchFamily="34" charset="0"/>
                <a:cs typeface="Avenir Light"/>
              </a:rPr>
              <a:t>	3.  Define the effective date range to apply the calendar. </a:t>
            </a:r>
            <a:endParaRPr lang="en-MY" sz="1400" dirty="0">
              <a:latin typeface="Century Gothic" panose="020B0502020202020204" pitchFamily="34" charset="0"/>
              <a:cs typeface="Avenir Light"/>
            </a:endParaRPr>
          </a:p>
          <a:p>
            <a:pPr marL="457200" lvl="1" indent="0">
              <a:lnSpc>
                <a:spcPct val="100000"/>
              </a:lnSpc>
              <a:buFont typeface="Arial" panose="020B0604020202020204" pitchFamily="34" charset="0"/>
              <a:buNone/>
            </a:pPr>
            <a:r>
              <a:rPr lang="en-US" sz="1400" dirty="0">
                <a:latin typeface="Century Gothic" panose="020B0502020202020204" pitchFamily="34" charset="0"/>
                <a:cs typeface="Avenir Light"/>
              </a:rPr>
              <a:t>	4.  Click OK to save settings</a:t>
            </a:r>
            <a:endParaRPr lang="en-MY" sz="1600" dirty="0">
              <a:latin typeface="Century Gothic" panose="020B0502020202020204" pitchFamily="34" charset="0"/>
              <a:cs typeface="Avenir Light"/>
            </a:endParaRPr>
          </a:p>
          <a:p>
            <a:pPr lvl="1">
              <a:lnSpc>
                <a:spcPct val="100000"/>
              </a:lnSpc>
            </a:pPr>
            <a:r>
              <a:rPr lang="en-US" sz="1600" dirty="0">
                <a:latin typeface="Century Gothic" panose="020B0502020202020204" pitchFamily="34" charset="0"/>
                <a:cs typeface="Avenir Light"/>
              </a:rPr>
              <a:t>Now you have the group duty roster set up. The next step is to assign users who follow the same working rules into this roster.</a:t>
            </a:r>
            <a:endParaRPr lang="en-MY" sz="1600" dirty="0">
              <a:latin typeface="Century Gothic" panose="020B0502020202020204" pitchFamily="34" charset="0"/>
              <a:cs typeface="Avenir Light"/>
            </a:endParaRPr>
          </a:p>
          <a:p>
            <a:endParaRPr lang="en-MY" sz="1800" dirty="0"/>
          </a:p>
        </p:txBody>
      </p:sp>
      <p:pic>
        <p:nvPicPr>
          <p:cNvPr id="11" name="Picture 10"/>
          <p:cNvPicPr>
            <a:picLocks noChangeAspect="1"/>
          </p:cNvPicPr>
          <p:nvPr/>
        </p:nvPicPr>
        <p:blipFill>
          <a:blip r:embed="rId3"/>
          <a:stretch>
            <a:fillRect/>
          </a:stretch>
        </p:blipFill>
        <p:spPr>
          <a:xfrm>
            <a:off x="3187499" y="2664453"/>
            <a:ext cx="4536492" cy="3302300"/>
          </a:xfrm>
          <a:prstGeom prst="rect">
            <a:avLst/>
          </a:prstGeom>
          <a:ln>
            <a:solidFill>
              <a:schemeClr val="tx1"/>
            </a:solidFill>
          </a:ln>
        </p:spPr>
      </p:pic>
    </p:spTree>
    <p:extLst>
      <p:ext uri="{BB962C8B-B14F-4D97-AF65-F5344CB8AC3E}">
        <p14:creationId xmlns:p14="http://schemas.microsoft.com/office/powerpoint/2010/main" val="9152835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334244" y="453867"/>
            <a:ext cx="8769714" cy="369332"/>
          </a:xfrm>
          <a:prstGeom prst="rect">
            <a:avLst/>
          </a:prstGeom>
          <a:noFill/>
        </p:spPr>
        <p:txBody>
          <a:bodyPr wrap="square" rtlCol="0">
            <a:spAutoFit/>
          </a:bodyPr>
          <a:lstStyle/>
          <a:p>
            <a:r>
              <a:rPr lang="en-MY" b="1" dirty="0">
                <a:solidFill>
                  <a:schemeClr val="bg2">
                    <a:lumMod val="25000"/>
                  </a:schemeClr>
                </a:solidFill>
                <a:latin typeface="Century Gothic" panose="020B0502020202020204" pitchFamily="34" charset="0"/>
                <a:cs typeface="Avenir Light"/>
              </a:rPr>
              <a:t>2) SHIFT DUTY ROSTER</a:t>
            </a:r>
            <a:endParaRPr lang="en-MY" b="1" u="sng" dirty="0">
              <a:solidFill>
                <a:schemeClr val="bg2">
                  <a:lumMod val="25000"/>
                </a:schemeClr>
              </a:solidFill>
              <a:latin typeface="Century Gothic" panose="020B0502020202020204" pitchFamily="34" charset="0"/>
            </a:endParaRPr>
          </a:p>
        </p:txBody>
      </p:sp>
      <p:sp>
        <p:nvSpPr>
          <p:cNvPr id="9" name="Content Placeholder 2"/>
          <p:cNvSpPr txBox="1">
            <a:spLocks/>
          </p:cNvSpPr>
          <p:nvPr/>
        </p:nvSpPr>
        <p:spPr>
          <a:xfrm>
            <a:off x="0" y="781602"/>
            <a:ext cx="11434763" cy="2111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US" sz="1600" dirty="0">
                <a:solidFill>
                  <a:srgbClr val="000000"/>
                </a:solidFill>
                <a:latin typeface="Century Gothic" panose="020B0502020202020204" pitchFamily="34" charset="0"/>
                <a:cs typeface="Avenir Light"/>
              </a:rPr>
              <a:t>Once added, click the Edit button, click on the Auto-Schedule button, and follow these steps:</a:t>
            </a:r>
          </a:p>
          <a:p>
            <a:pPr marL="914400" lvl="2" indent="0">
              <a:lnSpc>
                <a:spcPct val="100000"/>
              </a:lnSpc>
              <a:buFont typeface="Arial" panose="020B0604020202020204" pitchFamily="34" charset="0"/>
              <a:buNone/>
            </a:pPr>
            <a:r>
              <a:rPr lang="en-US" sz="1400" dirty="0">
                <a:solidFill>
                  <a:srgbClr val="000000"/>
                </a:solidFill>
                <a:latin typeface="Century Gothic" panose="020B0502020202020204" pitchFamily="34" charset="0"/>
                <a:cs typeface="Avenir Light"/>
              </a:rPr>
              <a:t>1. Define Day Type according to the shift sequence, for example 3 work day followed by 1 rest days </a:t>
            </a:r>
            <a:endParaRPr lang="en-MY" sz="1400" dirty="0">
              <a:solidFill>
                <a:srgbClr val="000000"/>
              </a:solidFill>
              <a:latin typeface="Century Gothic" panose="020B0502020202020204" pitchFamily="34" charset="0"/>
              <a:cs typeface="Avenir Light"/>
            </a:endParaRPr>
          </a:p>
          <a:p>
            <a:pPr marL="914400" lvl="2" indent="0">
              <a:lnSpc>
                <a:spcPct val="100000"/>
              </a:lnSpc>
              <a:buFont typeface="Arial" panose="020B0604020202020204" pitchFamily="34" charset="0"/>
              <a:buNone/>
            </a:pPr>
            <a:r>
              <a:rPr lang="en-US" sz="1400" dirty="0">
                <a:solidFill>
                  <a:srgbClr val="000000"/>
                </a:solidFill>
                <a:latin typeface="Century Gothic" panose="020B0502020202020204" pitchFamily="34" charset="0"/>
                <a:cs typeface="Avenir Light"/>
              </a:rPr>
              <a:t>2. Select the clocking schedule to follow, for Shift Roster you must use Daily Schedule.</a:t>
            </a:r>
            <a:endParaRPr lang="en-MY" sz="1400" dirty="0">
              <a:solidFill>
                <a:srgbClr val="000000"/>
              </a:solidFill>
              <a:latin typeface="Century Gothic" panose="020B0502020202020204" pitchFamily="34" charset="0"/>
              <a:cs typeface="Avenir Light"/>
            </a:endParaRPr>
          </a:p>
          <a:p>
            <a:pPr marL="914400" lvl="2" indent="0">
              <a:lnSpc>
                <a:spcPct val="100000"/>
              </a:lnSpc>
              <a:buFont typeface="Arial" panose="020B0604020202020204" pitchFamily="34" charset="0"/>
              <a:buNone/>
            </a:pPr>
            <a:r>
              <a:rPr lang="en-US" sz="1400" dirty="0">
                <a:solidFill>
                  <a:srgbClr val="000000"/>
                </a:solidFill>
                <a:latin typeface="Century Gothic" panose="020B0502020202020204" pitchFamily="34" charset="0"/>
                <a:cs typeface="Avenir Light"/>
              </a:rPr>
              <a:t>3. Define the effective date range to apply to the calendar. </a:t>
            </a:r>
            <a:endParaRPr lang="en-MY" sz="1400" dirty="0">
              <a:solidFill>
                <a:srgbClr val="000000"/>
              </a:solidFill>
              <a:latin typeface="Century Gothic" panose="020B0502020202020204" pitchFamily="34" charset="0"/>
              <a:cs typeface="Avenir Light"/>
            </a:endParaRPr>
          </a:p>
          <a:p>
            <a:pPr marL="914400" lvl="2" indent="0">
              <a:lnSpc>
                <a:spcPct val="100000"/>
              </a:lnSpc>
              <a:buFont typeface="Arial" panose="020B0604020202020204" pitchFamily="34" charset="0"/>
              <a:buNone/>
            </a:pPr>
            <a:r>
              <a:rPr lang="en-US" sz="1400" dirty="0">
                <a:solidFill>
                  <a:srgbClr val="000000"/>
                </a:solidFill>
                <a:latin typeface="Century Gothic" panose="020B0502020202020204" pitchFamily="34" charset="0"/>
                <a:cs typeface="Avenir Light"/>
              </a:rPr>
              <a:t>4. Click OK to save settings</a:t>
            </a:r>
            <a:endParaRPr lang="en-MY" sz="1400" dirty="0">
              <a:solidFill>
                <a:srgbClr val="000000"/>
              </a:solidFill>
              <a:latin typeface="Century Gothic" panose="020B0502020202020204" pitchFamily="34" charset="0"/>
              <a:cs typeface="Avenir Light"/>
            </a:endParaRPr>
          </a:p>
          <a:p>
            <a:endParaRPr lang="en-US" sz="2000" dirty="0"/>
          </a:p>
          <a:p>
            <a:pPr marL="0" indent="0">
              <a:buFont typeface="Arial" panose="020B0604020202020204" pitchFamily="34" charset="0"/>
              <a:buNone/>
            </a:pPr>
            <a:endParaRPr lang="en-MY" sz="2000" dirty="0"/>
          </a:p>
        </p:txBody>
      </p:sp>
      <p:pic>
        <p:nvPicPr>
          <p:cNvPr id="10" name="Picture 9"/>
          <p:cNvPicPr>
            <a:picLocks noChangeAspect="1"/>
          </p:cNvPicPr>
          <p:nvPr/>
        </p:nvPicPr>
        <p:blipFill>
          <a:blip r:embed="rId3"/>
          <a:stretch>
            <a:fillRect/>
          </a:stretch>
        </p:blipFill>
        <p:spPr>
          <a:xfrm>
            <a:off x="3644319" y="2186462"/>
            <a:ext cx="4563877" cy="3765821"/>
          </a:xfrm>
          <a:prstGeom prst="rect">
            <a:avLst/>
          </a:prstGeom>
          <a:ln>
            <a:solidFill>
              <a:schemeClr val="tx1"/>
            </a:solidFill>
          </a:ln>
        </p:spPr>
      </p:pic>
    </p:spTree>
    <p:extLst>
      <p:ext uri="{BB962C8B-B14F-4D97-AF65-F5344CB8AC3E}">
        <p14:creationId xmlns:p14="http://schemas.microsoft.com/office/powerpoint/2010/main" val="31814738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TextBox 8"/>
          <p:cNvSpPr txBox="1"/>
          <p:nvPr/>
        </p:nvSpPr>
        <p:spPr>
          <a:xfrm>
            <a:off x="334244" y="453867"/>
            <a:ext cx="8769714" cy="369332"/>
          </a:xfrm>
          <a:prstGeom prst="rect">
            <a:avLst/>
          </a:prstGeom>
          <a:noFill/>
        </p:spPr>
        <p:txBody>
          <a:bodyPr wrap="square" rtlCol="0">
            <a:spAutoFit/>
          </a:bodyPr>
          <a:lstStyle/>
          <a:p>
            <a:r>
              <a:rPr lang="en-MY" b="1" dirty="0">
                <a:solidFill>
                  <a:schemeClr val="bg2">
                    <a:lumMod val="25000"/>
                  </a:schemeClr>
                </a:solidFill>
                <a:latin typeface="Century Gothic" panose="020B0502020202020204" pitchFamily="34" charset="0"/>
              </a:rPr>
              <a:t>3) ASSIGNING USERS INTO A GROUP DUTY ROSTER</a:t>
            </a:r>
            <a:endParaRPr lang="en-MY" b="1" u="sng" dirty="0">
              <a:solidFill>
                <a:schemeClr val="bg2">
                  <a:lumMod val="25000"/>
                </a:schemeClr>
              </a:solidFill>
              <a:latin typeface="Century Gothic" panose="020B0502020202020204" pitchFamily="34" charset="0"/>
            </a:endParaRPr>
          </a:p>
        </p:txBody>
      </p:sp>
      <p:sp>
        <p:nvSpPr>
          <p:cNvPr id="10" name="Content Placeholder 2"/>
          <p:cNvSpPr txBox="1">
            <a:spLocks/>
          </p:cNvSpPr>
          <p:nvPr/>
        </p:nvSpPr>
        <p:spPr>
          <a:xfrm>
            <a:off x="334244" y="645137"/>
            <a:ext cx="10515600" cy="2210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Y" sz="1600" dirty="0">
              <a:solidFill>
                <a:srgbClr val="000000"/>
              </a:solidFill>
              <a:latin typeface="Century Gothic" panose="020B0502020202020204" pitchFamily="34" charset="0"/>
              <a:cs typeface="Avenir Light"/>
            </a:endParaRPr>
          </a:p>
          <a:p>
            <a:pPr lvl="1"/>
            <a:r>
              <a:rPr lang="en-MY" sz="1600" dirty="0">
                <a:solidFill>
                  <a:srgbClr val="000000"/>
                </a:solidFill>
                <a:latin typeface="Century Gothic" panose="020B0502020202020204" pitchFamily="34" charset="0"/>
                <a:cs typeface="Avenir Light"/>
              </a:rPr>
              <a:t>Each user must be assigned into a group duty roster for attendance records/reports to be reflected by the TCMS V3 software.</a:t>
            </a:r>
          </a:p>
          <a:p>
            <a:pPr lvl="1"/>
            <a:r>
              <a:rPr lang="en-MY" sz="1600" dirty="0">
                <a:solidFill>
                  <a:srgbClr val="000000"/>
                </a:solidFill>
                <a:latin typeface="Century Gothic" panose="020B0502020202020204" pitchFamily="34" charset="0"/>
                <a:cs typeface="Avenir Light"/>
              </a:rPr>
              <a:t>At the group duty roster, select User tab &gt; Click Edit &gt; Add &gt; Select the users to be added &gt; Click on the right arrow to add users &gt; OK &gt; Save</a:t>
            </a:r>
          </a:p>
          <a:p>
            <a:pPr lvl="1"/>
            <a:r>
              <a:rPr lang="en-MY" sz="1600" dirty="0">
                <a:solidFill>
                  <a:srgbClr val="000000"/>
                </a:solidFill>
                <a:latin typeface="Century Gothic" panose="020B0502020202020204" pitchFamily="34" charset="0"/>
                <a:cs typeface="Avenir Light"/>
              </a:rPr>
              <a:t>Once users have been assigned, the same roster is applicable to the user unless you change the user’s roster.</a:t>
            </a:r>
          </a:p>
        </p:txBody>
      </p:sp>
      <p:pic>
        <p:nvPicPr>
          <p:cNvPr id="11" name="Picture 10"/>
          <p:cNvPicPr>
            <a:picLocks noChangeAspect="1"/>
          </p:cNvPicPr>
          <p:nvPr/>
        </p:nvPicPr>
        <p:blipFill>
          <a:blip r:embed="rId3"/>
          <a:stretch>
            <a:fillRect/>
          </a:stretch>
        </p:blipFill>
        <p:spPr>
          <a:xfrm>
            <a:off x="3652198" y="2523778"/>
            <a:ext cx="4887603" cy="3375211"/>
          </a:xfrm>
          <a:prstGeom prst="rect">
            <a:avLst/>
          </a:prstGeom>
          <a:ln>
            <a:solidFill>
              <a:schemeClr val="tx1"/>
            </a:solidFill>
          </a:ln>
        </p:spPr>
      </p:pic>
    </p:spTree>
    <p:extLst>
      <p:ext uri="{BB962C8B-B14F-4D97-AF65-F5344CB8AC3E}">
        <p14:creationId xmlns:p14="http://schemas.microsoft.com/office/powerpoint/2010/main" val="25903818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CONFIGURE USER DUTY PLANNER</a:t>
            </a:r>
          </a:p>
        </p:txBody>
      </p:sp>
      <p:sp>
        <p:nvSpPr>
          <p:cNvPr id="9" name="Content Placeholder 2"/>
          <p:cNvSpPr txBox="1">
            <a:spLocks/>
          </p:cNvSpPr>
          <p:nvPr/>
        </p:nvSpPr>
        <p:spPr>
          <a:xfrm>
            <a:off x="431063" y="578914"/>
            <a:ext cx="11506200" cy="22611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MY" sz="1600" dirty="0">
                <a:solidFill>
                  <a:srgbClr val="000000"/>
                </a:solidFill>
                <a:latin typeface="Century Gothic" panose="020B0502020202020204" pitchFamily="34" charset="0"/>
                <a:cs typeface="Avenir Light"/>
              </a:rPr>
              <a:t>In an event which there is one employee in the group using a different work schedule, you will need to assign the particular employee to another clocking schedule. This can be done manually in his/her duty roster by using duty planner.</a:t>
            </a:r>
          </a:p>
          <a:p>
            <a:pPr>
              <a:lnSpc>
                <a:spcPct val="100000"/>
              </a:lnSpc>
            </a:pPr>
            <a:r>
              <a:rPr lang="en-MY" sz="1600" dirty="0">
                <a:solidFill>
                  <a:srgbClr val="000000"/>
                </a:solidFill>
                <a:latin typeface="Century Gothic" panose="020B0502020202020204" pitchFamily="34" charset="0"/>
                <a:cs typeface="Avenir Light"/>
              </a:rPr>
              <a:t>At User Duty Planner on the Left panel &gt; Double click on the employee you wish to assign a different clocking schedule &gt; Edit &gt; Right-click the date that requires the change, select “Schedule” &gt; Select the corresponding schedule &gt; Save</a:t>
            </a:r>
          </a:p>
          <a:p>
            <a:pPr>
              <a:lnSpc>
                <a:spcPct val="100000"/>
              </a:lnSpc>
            </a:pPr>
            <a:r>
              <a:rPr lang="en-US" sz="1600" dirty="0">
                <a:solidFill>
                  <a:srgbClr val="000000"/>
                </a:solidFill>
                <a:latin typeface="Century Gothic" panose="020B0502020202020204" pitchFamily="34" charset="0"/>
                <a:cs typeface="Avenir Light"/>
              </a:rPr>
              <a:t>You can also assign leaves, or change the Day Type in User Duty Planner</a:t>
            </a:r>
            <a:endParaRPr lang="en-MY" sz="1600" dirty="0">
              <a:solidFill>
                <a:srgbClr val="000000"/>
              </a:solidFill>
              <a:latin typeface="Century Gothic" panose="020B0502020202020204" pitchFamily="34" charset="0"/>
              <a:cs typeface="Avenir Light"/>
            </a:endParaRPr>
          </a:p>
        </p:txBody>
      </p:sp>
      <p:pic>
        <p:nvPicPr>
          <p:cNvPr id="10" name="Picture 9"/>
          <p:cNvPicPr>
            <a:picLocks noChangeAspect="1"/>
          </p:cNvPicPr>
          <p:nvPr/>
        </p:nvPicPr>
        <p:blipFill>
          <a:blip r:embed="rId3"/>
          <a:stretch>
            <a:fillRect/>
          </a:stretch>
        </p:blipFill>
        <p:spPr>
          <a:xfrm>
            <a:off x="2865404" y="2673888"/>
            <a:ext cx="6637517" cy="3370576"/>
          </a:xfrm>
          <a:prstGeom prst="rect">
            <a:avLst/>
          </a:prstGeom>
          <a:ln>
            <a:solidFill>
              <a:schemeClr val="tx1"/>
            </a:solidFill>
          </a:ln>
        </p:spPr>
      </p:pic>
    </p:spTree>
    <p:extLst>
      <p:ext uri="{BB962C8B-B14F-4D97-AF65-F5344CB8AC3E}">
        <p14:creationId xmlns:p14="http://schemas.microsoft.com/office/powerpoint/2010/main" val="2477340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LEAVE TYPE</a:t>
            </a:r>
            <a:endParaRPr lang="en-MY" sz="1600" b="1" u="sng" dirty="0">
              <a:solidFill>
                <a:schemeClr val="accent2"/>
              </a:solidFill>
              <a:latin typeface="Century Gothic" panose="020B0502020202020204" pitchFamily="34" charset="0"/>
            </a:endParaRPr>
          </a:p>
        </p:txBody>
      </p:sp>
      <p:sp>
        <p:nvSpPr>
          <p:cNvPr id="9" name="Content Placeholder 2"/>
          <p:cNvSpPr txBox="1">
            <a:spLocks/>
          </p:cNvSpPr>
          <p:nvPr/>
        </p:nvSpPr>
        <p:spPr>
          <a:xfrm>
            <a:off x="431063" y="608733"/>
            <a:ext cx="11349037" cy="1435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MY" sz="1400" dirty="0">
              <a:solidFill>
                <a:srgbClr val="000000"/>
              </a:solidFill>
              <a:latin typeface="Century Gothic" panose="020B0502020202020204" pitchFamily="34" charset="0"/>
              <a:cs typeface="Avenir Light"/>
            </a:endParaRPr>
          </a:p>
          <a:p>
            <a:pPr>
              <a:lnSpc>
                <a:spcPct val="100000"/>
              </a:lnSpc>
              <a:spcBef>
                <a:spcPts val="0"/>
              </a:spcBef>
            </a:pPr>
            <a:r>
              <a:rPr lang="en-MY" sz="1400" dirty="0">
                <a:solidFill>
                  <a:srgbClr val="000000"/>
                </a:solidFill>
                <a:latin typeface="Century Gothic" panose="020B0502020202020204" pitchFamily="34" charset="0"/>
                <a:cs typeface="Avenir Light"/>
              </a:rPr>
              <a:t>In each company, there are a few type of off-days that employees are entitled to take. </a:t>
            </a:r>
          </a:p>
          <a:p>
            <a:pPr>
              <a:lnSpc>
                <a:spcPct val="100000"/>
              </a:lnSpc>
              <a:spcBef>
                <a:spcPts val="0"/>
              </a:spcBef>
            </a:pPr>
            <a:r>
              <a:rPr lang="en-MY" sz="1400" dirty="0">
                <a:solidFill>
                  <a:srgbClr val="000000"/>
                </a:solidFill>
                <a:latin typeface="Century Gothic" panose="020B0502020202020204" pitchFamily="34" charset="0"/>
                <a:cs typeface="Avenir Light"/>
              </a:rPr>
              <a:t>Types of leave vary from organization to organization.</a:t>
            </a:r>
          </a:p>
          <a:p>
            <a:pPr marL="0" indent="0">
              <a:lnSpc>
                <a:spcPct val="100000"/>
              </a:lnSpc>
              <a:spcBef>
                <a:spcPts val="0"/>
              </a:spcBef>
              <a:buFont typeface="Arial" panose="020B0604020202020204" pitchFamily="34" charset="0"/>
              <a:buNone/>
            </a:pPr>
            <a:r>
              <a:rPr lang="en-MY" sz="1400" dirty="0">
                <a:solidFill>
                  <a:srgbClr val="000000"/>
                </a:solidFill>
                <a:latin typeface="Century Gothic" panose="020B0502020202020204" pitchFamily="34" charset="0"/>
                <a:cs typeface="Avenir Light"/>
              </a:rPr>
              <a:t>     </a:t>
            </a:r>
          </a:p>
          <a:p>
            <a:pPr marL="0" indent="0">
              <a:lnSpc>
                <a:spcPct val="170000"/>
              </a:lnSpc>
              <a:spcBef>
                <a:spcPts val="0"/>
              </a:spcBef>
              <a:buFont typeface="Arial" panose="020B0604020202020204" pitchFamily="34" charset="0"/>
              <a:buNone/>
            </a:pPr>
            <a:r>
              <a:rPr lang="en-MY" sz="1400" b="1" dirty="0">
                <a:solidFill>
                  <a:schemeClr val="bg2">
                    <a:lumMod val="25000"/>
                  </a:schemeClr>
                </a:solidFill>
                <a:latin typeface="Century Gothic" panose="020B0502020202020204" pitchFamily="34" charset="0"/>
                <a:cs typeface="Avenir Light"/>
              </a:rPr>
              <a:t>To Add a Leave Type:</a:t>
            </a:r>
            <a:endParaRPr lang="en-MY" sz="1400" dirty="0">
              <a:solidFill>
                <a:srgbClr val="000000"/>
              </a:solidFill>
              <a:latin typeface="Century Gothic" panose="020B0502020202020204" pitchFamily="34" charset="0"/>
              <a:cs typeface="Avenir Light"/>
            </a:endParaRPr>
          </a:p>
          <a:p>
            <a:pPr marL="0" indent="0">
              <a:lnSpc>
                <a:spcPct val="170000"/>
              </a:lnSpc>
              <a:spcBef>
                <a:spcPts val="0"/>
              </a:spcBef>
              <a:buFont typeface="Arial" panose="020B0604020202020204" pitchFamily="34" charset="0"/>
              <a:buNone/>
            </a:pPr>
            <a:r>
              <a:rPr lang="en-MY" sz="1400" i="1" dirty="0">
                <a:solidFill>
                  <a:schemeClr val="accent5">
                    <a:lumMod val="75000"/>
                  </a:schemeClr>
                </a:solidFill>
                <a:latin typeface="Century Gothic" panose="020B0502020202020204" pitchFamily="34" charset="0"/>
                <a:cs typeface="Avenir Light"/>
              </a:rPr>
              <a:t>Go to Leave Type on the left panel &gt; Edit &gt; Add &gt; Key in the Leave Type and its description &gt; Save for the changes to take effect.</a:t>
            </a:r>
          </a:p>
        </p:txBody>
      </p:sp>
      <p:pic>
        <p:nvPicPr>
          <p:cNvPr id="10" name="Picture 9"/>
          <p:cNvPicPr>
            <a:picLocks noChangeAspect="1"/>
          </p:cNvPicPr>
          <p:nvPr/>
        </p:nvPicPr>
        <p:blipFill>
          <a:blip r:embed="rId3"/>
          <a:stretch>
            <a:fillRect/>
          </a:stretch>
        </p:blipFill>
        <p:spPr>
          <a:xfrm>
            <a:off x="3400228" y="2765220"/>
            <a:ext cx="4704359" cy="2122267"/>
          </a:xfrm>
          <a:prstGeom prst="rect">
            <a:avLst/>
          </a:prstGeom>
        </p:spPr>
      </p:pic>
    </p:spTree>
    <p:extLst>
      <p:ext uri="{BB962C8B-B14F-4D97-AF65-F5344CB8AC3E}">
        <p14:creationId xmlns:p14="http://schemas.microsoft.com/office/powerpoint/2010/main" val="36428287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REMARK</a:t>
            </a:r>
            <a:endParaRPr lang="en-MY" sz="1600" b="1" u="sng" dirty="0">
              <a:solidFill>
                <a:schemeClr val="accent2"/>
              </a:solidFill>
              <a:latin typeface="Century Gothic" panose="020B0502020202020204" pitchFamily="34" charset="0"/>
            </a:endParaRPr>
          </a:p>
        </p:txBody>
      </p:sp>
      <p:sp>
        <p:nvSpPr>
          <p:cNvPr id="9" name="Content Placeholder 2"/>
          <p:cNvSpPr txBox="1">
            <a:spLocks/>
          </p:cNvSpPr>
          <p:nvPr/>
        </p:nvSpPr>
        <p:spPr>
          <a:xfrm>
            <a:off x="506367" y="700129"/>
            <a:ext cx="10515600" cy="17791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MY" sz="1600" dirty="0">
                <a:solidFill>
                  <a:srgbClr val="000000"/>
                </a:solidFill>
                <a:latin typeface="Century Gothic" panose="020B0502020202020204" pitchFamily="34" charset="0"/>
                <a:cs typeface="Avenir Light"/>
              </a:rPr>
              <a:t>A remark is a tag explaining about employees’ clocking activities. It is in combination with the work codes used by a particular device. </a:t>
            </a:r>
          </a:p>
          <a:p>
            <a:r>
              <a:rPr lang="en-MY" sz="1600" dirty="0">
                <a:solidFill>
                  <a:srgbClr val="000000"/>
                </a:solidFill>
                <a:latin typeface="Century Gothic" panose="020B0502020202020204" pitchFamily="34" charset="0"/>
                <a:cs typeface="Avenir Light"/>
              </a:rPr>
              <a:t>Clocking time will be displayed with the work code in TCMS V3 and published in Attendance Sheet.</a:t>
            </a:r>
          </a:p>
          <a:p>
            <a:r>
              <a:rPr lang="en-MY" sz="1600" dirty="0">
                <a:solidFill>
                  <a:srgbClr val="000000"/>
                </a:solidFill>
                <a:latin typeface="Century Gothic" panose="020B0502020202020204" pitchFamily="34" charset="0"/>
                <a:cs typeface="Avenir Light"/>
              </a:rPr>
              <a:t>Adding a remark: </a:t>
            </a:r>
          </a:p>
          <a:p>
            <a:pPr marL="457200" lvl="1" indent="0">
              <a:buFont typeface="Arial" panose="020B0604020202020204" pitchFamily="34" charset="0"/>
              <a:buNone/>
            </a:pPr>
            <a:r>
              <a:rPr lang="en-MY" sz="1400" dirty="0">
                <a:solidFill>
                  <a:schemeClr val="accent5">
                    <a:lumMod val="75000"/>
                  </a:schemeClr>
                </a:solidFill>
                <a:latin typeface="Century Gothic" panose="020B0502020202020204" pitchFamily="34" charset="0"/>
                <a:cs typeface="Avenir Light"/>
              </a:rPr>
              <a:t>Go to Remark on the left panel &gt; Edit &gt; Add &gt; Save</a:t>
            </a:r>
          </a:p>
        </p:txBody>
      </p:sp>
      <p:pic>
        <p:nvPicPr>
          <p:cNvPr id="10" name="Picture 9"/>
          <p:cNvPicPr>
            <a:picLocks noChangeAspect="1"/>
          </p:cNvPicPr>
          <p:nvPr/>
        </p:nvPicPr>
        <p:blipFill>
          <a:blip r:embed="rId3"/>
          <a:stretch>
            <a:fillRect/>
          </a:stretch>
        </p:blipFill>
        <p:spPr>
          <a:xfrm>
            <a:off x="1241781" y="2581180"/>
            <a:ext cx="5554690" cy="2777346"/>
          </a:xfrm>
          <a:prstGeom prst="rect">
            <a:avLst/>
          </a:prstGeom>
          <a:ln>
            <a:solidFill>
              <a:schemeClr val="tx1"/>
            </a:solidFill>
          </a:ln>
        </p:spPr>
      </p:pic>
      <p:pic>
        <p:nvPicPr>
          <p:cNvPr id="11" name="Picture 1" descr="part7_sld15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0971" y="2966941"/>
            <a:ext cx="2238488" cy="1538243"/>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541529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ATTENDANCE SHEET – OVERVIEW OF CLOCKING ACTIVITIES </a:t>
            </a:r>
          </a:p>
        </p:txBody>
      </p:sp>
      <p:sp>
        <p:nvSpPr>
          <p:cNvPr id="9" name="Content Placeholder 2"/>
          <p:cNvSpPr txBox="1">
            <a:spLocks/>
          </p:cNvSpPr>
          <p:nvPr/>
        </p:nvSpPr>
        <p:spPr>
          <a:xfrm>
            <a:off x="431063" y="551424"/>
            <a:ext cx="10515600" cy="22885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MY" sz="1600" dirty="0">
                <a:solidFill>
                  <a:srgbClr val="000000"/>
                </a:solidFill>
                <a:latin typeface="Century Gothic" panose="020B0502020202020204" pitchFamily="34" charset="0"/>
                <a:cs typeface="Avenir Light"/>
              </a:rPr>
              <a:t>Attendance Sheet displays the processed attendance data for viewing and editing before you can proceed to the Report section.</a:t>
            </a:r>
          </a:p>
          <a:p>
            <a:pPr marL="0" indent="0">
              <a:lnSpc>
                <a:spcPct val="110000"/>
              </a:lnSpc>
              <a:spcBef>
                <a:spcPts val="0"/>
              </a:spcBef>
              <a:buFont typeface="Arial" panose="020B0604020202020204" pitchFamily="34" charset="0"/>
              <a:buNone/>
            </a:pPr>
            <a:endParaRPr lang="en-MY" sz="1600" dirty="0">
              <a:solidFill>
                <a:srgbClr val="000000"/>
              </a:solidFill>
              <a:latin typeface="Century Gothic" panose="020B0502020202020204" pitchFamily="34" charset="0"/>
              <a:cs typeface="Avenir Light"/>
            </a:endParaRPr>
          </a:p>
          <a:p>
            <a:pPr>
              <a:lnSpc>
                <a:spcPct val="110000"/>
              </a:lnSpc>
              <a:spcBef>
                <a:spcPts val="0"/>
              </a:spcBef>
            </a:pPr>
            <a:r>
              <a:rPr lang="en-MY" sz="1600" b="1" dirty="0">
                <a:latin typeface="Century Gothic" panose="020B0502020202020204" pitchFamily="34" charset="0"/>
                <a:cs typeface="Avenir Light"/>
              </a:rPr>
              <a:t>Data viewing in Attendance Sheet </a:t>
            </a:r>
            <a:r>
              <a:rPr lang="en-MY" sz="1600" dirty="0">
                <a:solidFill>
                  <a:srgbClr val="000000"/>
                </a:solidFill>
                <a:latin typeface="Century Gothic" panose="020B0502020202020204" pitchFamily="34" charset="0"/>
                <a:cs typeface="Avenir Light"/>
              </a:rPr>
              <a:t>- You will be able to view employees IN and Out activities in the attendance sheet to get an overview of the user’s attendance information.</a:t>
            </a:r>
          </a:p>
          <a:p>
            <a:pPr marL="0" indent="0">
              <a:lnSpc>
                <a:spcPct val="110000"/>
              </a:lnSpc>
              <a:spcBef>
                <a:spcPts val="0"/>
              </a:spcBef>
              <a:buFont typeface="Arial" panose="020B0604020202020204" pitchFamily="34" charset="0"/>
              <a:buNone/>
            </a:pPr>
            <a:r>
              <a:rPr lang="en-MY" sz="1600" dirty="0">
                <a:solidFill>
                  <a:srgbClr val="000000"/>
                </a:solidFill>
                <a:latin typeface="Century Gothic" panose="020B0502020202020204" pitchFamily="34" charset="0"/>
                <a:cs typeface="Avenir Light"/>
              </a:rPr>
              <a:t> </a:t>
            </a:r>
          </a:p>
          <a:p>
            <a:pPr>
              <a:lnSpc>
                <a:spcPct val="110000"/>
              </a:lnSpc>
              <a:spcBef>
                <a:spcPts val="0"/>
              </a:spcBef>
            </a:pPr>
            <a:r>
              <a:rPr lang="en-MY" sz="1600" b="1" dirty="0">
                <a:latin typeface="Century Gothic" panose="020B0502020202020204" pitchFamily="34" charset="0"/>
                <a:cs typeface="Avenir Light"/>
              </a:rPr>
              <a:t>To Generate Attendance Sheet</a:t>
            </a:r>
            <a:r>
              <a:rPr lang="en-MY" sz="1600" dirty="0">
                <a:solidFill>
                  <a:srgbClr val="000000"/>
                </a:solidFill>
                <a:latin typeface="Century Gothic" panose="020B0502020202020204" pitchFamily="34" charset="0"/>
                <a:cs typeface="Avenir Light"/>
              </a:rPr>
              <a:t>: Go to Attendance Sheet &gt; Generate &gt; Select All Users &gt; Select the date range &gt; Click OK</a:t>
            </a:r>
          </a:p>
        </p:txBody>
      </p:sp>
      <p:pic>
        <p:nvPicPr>
          <p:cNvPr id="10" name="Picture 9"/>
          <p:cNvPicPr>
            <a:picLocks noChangeAspect="1"/>
          </p:cNvPicPr>
          <p:nvPr/>
        </p:nvPicPr>
        <p:blipFill>
          <a:blip r:embed="rId3"/>
          <a:stretch>
            <a:fillRect/>
          </a:stretch>
        </p:blipFill>
        <p:spPr>
          <a:xfrm>
            <a:off x="2440301" y="2847334"/>
            <a:ext cx="6838610" cy="3144326"/>
          </a:xfrm>
          <a:prstGeom prst="rect">
            <a:avLst/>
          </a:prstGeom>
          <a:ln>
            <a:solidFill>
              <a:schemeClr val="tx1"/>
            </a:solidFill>
          </a:ln>
        </p:spPr>
      </p:pic>
    </p:spTree>
    <p:extLst>
      <p:ext uri="{BB962C8B-B14F-4D97-AF65-F5344CB8AC3E}">
        <p14:creationId xmlns:p14="http://schemas.microsoft.com/office/powerpoint/2010/main" val="342673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725" y="788468"/>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6" name="Content Placeholder 2"/>
          <p:cNvSpPr txBox="1">
            <a:spLocks/>
          </p:cNvSpPr>
          <p:nvPr/>
        </p:nvSpPr>
        <p:spPr>
          <a:xfrm>
            <a:off x="790203" y="4784953"/>
            <a:ext cx="10809849" cy="10757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entury Gothic" panose="020B0502020202020204" pitchFamily="34" charset="0"/>
                <a:cs typeface="Avenir Light"/>
              </a:rPr>
              <a:t>However, for this function to work, user has to enroll fingerprint template(s) under </a:t>
            </a:r>
            <a:r>
              <a:rPr lang="en-US" sz="1800" dirty="0">
                <a:solidFill>
                  <a:srgbClr val="000000"/>
                </a:solidFill>
                <a:latin typeface="Century Gothic" panose="020B0502020202020204" pitchFamily="34" charset="0"/>
                <a:cs typeface="Avenir Light"/>
              </a:rPr>
              <a:t>System Settings &gt; User Account &gt; Register FP Template before able to login via fingerprint. </a:t>
            </a:r>
          </a:p>
          <a:p>
            <a:r>
              <a:rPr lang="en-US" sz="1800" dirty="0">
                <a:latin typeface="Century Gothic" panose="020B0502020202020204" pitchFamily="34" charset="0"/>
                <a:cs typeface="Avenir Light"/>
              </a:rPr>
              <a:t>After all these </a:t>
            </a:r>
            <a:r>
              <a:rPr lang="en-US" sz="1800" dirty="0">
                <a:solidFill>
                  <a:srgbClr val="000000"/>
                </a:solidFill>
                <a:latin typeface="Century Gothic" panose="020B0502020202020204" pitchFamily="34" charset="0"/>
                <a:cs typeface="Avenir Light"/>
              </a:rPr>
              <a:t>settings and verifications </a:t>
            </a:r>
            <a:r>
              <a:rPr lang="en-US" sz="1800" dirty="0">
                <a:latin typeface="Century Gothic" panose="020B0502020202020204" pitchFamily="34" charset="0"/>
                <a:cs typeface="Avenir Light"/>
              </a:rPr>
              <a:t>are done, TCMS V3 Software is ready for use.</a:t>
            </a:r>
          </a:p>
          <a:p>
            <a:pPr>
              <a:buFont typeface="Arial" panose="020B0604020202020204" pitchFamily="34" charset="0"/>
              <a:buNone/>
            </a:pPr>
            <a:endParaRPr lang="en-MY" sz="2000" dirty="0"/>
          </a:p>
          <a:p>
            <a:endParaRPr lang="en-MY" sz="2000" dirty="0"/>
          </a:p>
        </p:txBody>
      </p:sp>
      <p:pic>
        <p:nvPicPr>
          <p:cNvPr id="7" name="Picture 6"/>
          <p:cNvPicPr>
            <a:picLocks noChangeAspect="1"/>
          </p:cNvPicPr>
          <p:nvPr/>
        </p:nvPicPr>
        <p:blipFill>
          <a:blip r:embed="rId3"/>
          <a:stretch>
            <a:fillRect/>
          </a:stretch>
        </p:blipFill>
        <p:spPr>
          <a:xfrm>
            <a:off x="4173967" y="640590"/>
            <a:ext cx="3540133" cy="3823688"/>
          </a:xfrm>
          <a:prstGeom prst="rect">
            <a:avLst/>
          </a:prstGeom>
          <a:ln>
            <a:solidFill>
              <a:schemeClr val="tx1"/>
            </a:solidFill>
          </a:ln>
        </p:spPr>
      </p:pic>
      <p:sp>
        <p:nvSpPr>
          <p:cNvPr id="9" name="Rectangle 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1 - Familiarize with TCMS V3 and Its Simple Installation Process</a:t>
            </a:r>
            <a:endParaRPr lang="en-US" sz="1400" dirty="0">
              <a:solidFill>
                <a:schemeClr val="accent1">
                  <a:lumMod val="7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1159244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DATA EDITING IN ATTENDANCE SHEET</a:t>
            </a:r>
          </a:p>
        </p:txBody>
      </p:sp>
      <p:sp>
        <p:nvSpPr>
          <p:cNvPr id="9" name="Content Placeholder 2"/>
          <p:cNvSpPr txBox="1">
            <a:spLocks/>
          </p:cNvSpPr>
          <p:nvPr/>
        </p:nvSpPr>
        <p:spPr>
          <a:xfrm>
            <a:off x="468329" y="730323"/>
            <a:ext cx="11391900" cy="173963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MY" sz="1600" dirty="0">
              <a:solidFill>
                <a:srgbClr val="800000"/>
              </a:solidFill>
              <a:latin typeface="Century Gothic" panose="020B0502020202020204" pitchFamily="34" charset="0"/>
              <a:cs typeface="Avenir Light"/>
            </a:endParaRPr>
          </a:p>
          <a:p>
            <a:pPr>
              <a:lnSpc>
                <a:spcPct val="100000"/>
              </a:lnSpc>
              <a:spcBef>
                <a:spcPts val="0"/>
              </a:spcBef>
            </a:pPr>
            <a:r>
              <a:rPr lang="en-MY" sz="1600" dirty="0">
                <a:latin typeface="Century Gothic" panose="020B0502020202020204" pitchFamily="34" charset="0"/>
                <a:cs typeface="Avenir Light"/>
              </a:rPr>
              <a:t>Attendance data can be edited for report purposes. For example, an employee left the office early for a meeting elsewhere; the superior may adjust the attendance data to not consider the staff as taking Early Out.</a:t>
            </a:r>
          </a:p>
          <a:p>
            <a:pPr>
              <a:lnSpc>
                <a:spcPct val="100000"/>
              </a:lnSpc>
              <a:spcBef>
                <a:spcPts val="0"/>
              </a:spcBef>
            </a:pPr>
            <a:endParaRPr lang="en-MY" sz="1600" dirty="0">
              <a:latin typeface="Century Gothic" panose="020B0502020202020204" pitchFamily="34" charset="0"/>
              <a:cs typeface="Avenir Light"/>
            </a:endParaRPr>
          </a:p>
          <a:p>
            <a:pPr>
              <a:lnSpc>
                <a:spcPct val="100000"/>
              </a:lnSpc>
              <a:spcBef>
                <a:spcPts val="0"/>
              </a:spcBef>
            </a:pPr>
            <a:r>
              <a:rPr lang="en-MY" sz="1600" dirty="0">
                <a:latin typeface="Century Gothic" panose="020B0502020202020204" pitchFamily="34" charset="0"/>
                <a:cs typeface="Avenir Light"/>
              </a:rPr>
              <a:t>Click Edit to start editing &gt; Click once at the time slot and insert the desired time &gt; Input a new value and click Apply &gt; Save for the changes to take effect.</a:t>
            </a:r>
          </a:p>
          <a:p>
            <a:pPr>
              <a:lnSpc>
                <a:spcPct val="100000"/>
              </a:lnSpc>
              <a:spcBef>
                <a:spcPts val="0"/>
              </a:spcBef>
            </a:pPr>
            <a:endParaRPr lang="en-MY" sz="1600" dirty="0">
              <a:latin typeface="Century Gothic" panose="020B0502020202020204" pitchFamily="34" charset="0"/>
              <a:cs typeface="Avenir Light"/>
            </a:endParaRPr>
          </a:p>
          <a:p>
            <a:pPr marL="0" indent="0">
              <a:lnSpc>
                <a:spcPct val="100000"/>
              </a:lnSpc>
              <a:spcBef>
                <a:spcPts val="0"/>
              </a:spcBef>
              <a:buFont typeface="Arial" panose="020B0604020202020204" pitchFamily="34" charset="0"/>
              <a:buNone/>
            </a:pPr>
            <a:r>
              <a:rPr lang="en-MY" sz="1200" b="1" i="1" dirty="0">
                <a:solidFill>
                  <a:srgbClr val="FF0000"/>
                </a:solidFill>
                <a:latin typeface="Century Gothic" panose="020B0502020202020204" pitchFamily="34" charset="0"/>
                <a:cs typeface="Avenir Light"/>
              </a:rPr>
              <a:t>Note</a:t>
            </a:r>
            <a:r>
              <a:rPr lang="en-MY" sz="1200" i="1" dirty="0">
                <a:solidFill>
                  <a:srgbClr val="FF0000"/>
                </a:solidFill>
                <a:latin typeface="Century Gothic" panose="020B0502020202020204" pitchFamily="34" charset="0"/>
                <a:cs typeface="Avenir Light"/>
              </a:rPr>
              <a:t>: All changes made will be displayed in bold font to indicate that amendments were done to the records.</a:t>
            </a:r>
          </a:p>
        </p:txBody>
      </p:sp>
      <p:pic>
        <p:nvPicPr>
          <p:cNvPr id="10" name="Picture 9"/>
          <p:cNvPicPr>
            <a:picLocks noChangeAspect="1"/>
          </p:cNvPicPr>
          <p:nvPr/>
        </p:nvPicPr>
        <p:blipFill>
          <a:blip r:embed="rId3"/>
          <a:stretch>
            <a:fillRect/>
          </a:stretch>
        </p:blipFill>
        <p:spPr>
          <a:xfrm>
            <a:off x="816981" y="3672369"/>
            <a:ext cx="10694596" cy="1179329"/>
          </a:xfrm>
          <a:prstGeom prst="rect">
            <a:avLst/>
          </a:prstGeom>
          <a:ln>
            <a:solidFill>
              <a:schemeClr val="tx1"/>
            </a:solidFill>
          </a:ln>
        </p:spPr>
      </p:pic>
    </p:spTree>
    <p:extLst>
      <p:ext uri="{BB962C8B-B14F-4D97-AF65-F5344CB8AC3E}">
        <p14:creationId xmlns:p14="http://schemas.microsoft.com/office/powerpoint/2010/main" val="2545502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DOWNLOADING TRANSACTION DATA TO ATTENDANCE SHEET</a:t>
            </a:r>
          </a:p>
        </p:txBody>
      </p:sp>
      <p:sp>
        <p:nvSpPr>
          <p:cNvPr id="9" name="Content Placeholder 2"/>
          <p:cNvSpPr txBox="1">
            <a:spLocks/>
          </p:cNvSpPr>
          <p:nvPr/>
        </p:nvSpPr>
        <p:spPr>
          <a:xfrm>
            <a:off x="431063" y="716418"/>
            <a:ext cx="10756890" cy="2446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MY" sz="1600" dirty="0">
                <a:latin typeface="Century Gothic" panose="020B0502020202020204" pitchFamily="34" charset="0"/>
                <a:cs typeface="Avenir Light"/>
              </a:rPr>
              <a:t>You must download the transaction data from the terminals at the Attendance Sheet page. </a:t>
            </a:r>
          </a:p>
          <a:p>
            <a:pPr marL="457200" lvl="1" indent="0">
              <a:buFont typeface="Arial" panose="020B0604020202020204" pitchFamily="34" charset="0"/>
              <a:buNone/>
            </a:pPr>
            <a:r>
              <a:rPr lang="en-MY" sz="1600" i="1" dirty="0">
                <a:latin typeface="Century Gothic" panose="020B0502020202020204" pitchFamily="34" charset="0"/>
                <a:cs typeface="Avenir Light"/>
              </a:rPr>
              <a:t>Click Download &gt; Select the devices &gt; click OK to initiate the download process.</a:t>
            </a:r>
          </a:p>
          <a:p>
            <a:pPr marL="0" indent="0">
              <a:buFont typeface="Arial" panose="020B0604020202020204" pitchFamily="34" charset="0"/>
              <a:buNone/>
            </a:pPr>
            <a:endParaRPr lang="en-MY" sz="1800" dirty="0">
              <a:latin typeface="Avenir Light"/>
              <a:cs typeface="Avenir Light"/>
            </a:endParaRPr>
          </a:p>
          <a:p>
            <a:pPr marL="0" indent="0">
              <a:buFont typeface="Arial" panose="020B0604020202020204" pitchFamily="34" charset="0"/>
              <a:buNone/>
            </a:pPr>
            <a:r>
              <a:rPr lang="en-MY" sz="2000" b="1" dirty="0">
                <a:solidFill>
                  <a:schemeClr val="accent2"/>
                </a:solidFill>
                <a:latin typeface="Century Gothic" panose="020B0502020202020204" pitchFamily="34" charset="0"/>
                <a:cs typeface="Avenir Light"/>
              </a:rPr>
              <a:t>DOWNLOADING TRANSACTION DATA TO ATTENDANCE SHEET VIA USB FLASH DISK</a:t>
            </a:r>
          </a:p>
          <a:p>
            <a:r>
              <a:rPr lang="en-MY" sz="1600" dirty="0">
                <a:latin typeface="Century Gothic" panose="020B0502020202020204" pitchFamily="34" charset="0"/>
                <a:cs typeface="Avenir Light"/>
              </a:rPr>
              <a:t>In an event that TCP/IP or RS485 connection is not available, you can download transaction logs from the device by using USB flash disk.</a:t>
            </a:r>
          </a:p>
          <a:p>
            <a:pPr marL="457200" lvl="1" indent="0">
              <a:buFont typeface="Arial" panose="020B0604020202020204" pitchFamily="34" charset="0"/>
              <a:buNone/>
            </a:pPr>
            <a:r>
              <a:rPr lang="en-MY" sz="1600" i="1" dirty="0">
                <a:solidFill>
                  <a:schemeClr val="accent5">
                    <a:lumMod val="50000"/>
                  </a:schemeClr>
                </a:solidFill>
                <a:latin typeface="Century Gothic" panose="020B0502020202020204" pitchFamily="34" charset="0"/>
                <a:cs typeface="Avenir Light"/>
              </a:rPr>
              <a:t>Click Import Transaction Logs &gt; Specify the drive of the USB &gt; Click From USB &gt; Define the date range &gt; Select user ID &gt; Click Download</a:t>
            </a:r>
          </a:p>
        </p:txBody>
      </p:sp>
    </p:spTree>
    <p:extLst>
      <p:ext uri="{BB962C8B-B14F-4D97-AF65-F5344CB8AC3E}">
        <p14:creationId xmlns:p14="http://schemas.microsoft.com/office/powerpoint/2010/main" val="26190375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2271" y="845001"/>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GENERATING ATTENDANCE DATA AT THE ATTENDANCE SHEET</a:t>
            </a:r>
          </a:p>
        </p:txBody>
      </p:sp>
      <p:sp>
        <p:nvSpPr>
          <p:cNvPr id="9" name="Content Placeholder 2"/>
          <p:cNvSpPr txBox="1">
            <a:spLocks/>
          </p:cNvSpPr>
          <p:nvPr/>
        </p:nvSpPr>
        <p:spPr>
          <a:xfrm>
            <a:off x="442240" y="398204"/>
            <a:ext cx="9949647" cy="208771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MY" sz="1600" dirty="0">
              <a:solidFill>
                <a:srgbClr val="800000"/>
              </a:solidFill>
              <a:latin typeface="Avenir Light"/>
              <a:cs typeface="Avenir Light"/>
            </a:endParaRPr>
          </a:p>
          <a:p>
            <a:pPr>
              <a:lnSpc>
                <a:spcPct val="110000"/>
              </a:lnSpc>
            </a:pPr>
            <a:r>
              <a:rPr lang="en-MY" sz="1600" dirty="0">
                <a:solidFill>
                  <a:srgbClr val="000000"/>
                </a:solidFill>
                <a:latin typeface="Century Gothic" panose="020B0502020202020204" pitchFamily="34" charset="0"/>
                <a:cs typeface="Avenir Light"/>
              </a:rPr>
              <a:t>Attendance data must be generated at the at attendance sheet if you have:</a:t>
            </a:r>
          </a:p>
          <a:p>
            <a:pPr marL="800100" lvl="1" indent="-342900">
              <a:lnSpc>
                <a:spcPct val="110000"/>
              </a:lnSpc>
              <a:buFont typeface="+mj-lt"/>
              <a:buAutoNum type="arabicPeriod"/>
            </a:pPr>
            <a:r>
              <a:rPr lang="en-MY" sz="1600" dirty="0">
                <a:solidFill>
                  <a:srgbClr val="000000"/>
                </a:solidFill>
                <a:latin typeface="Century Gothic" panose="020B0502020202020204" pitchFamily="34" charset="0"/>
                <a:cs typeface="Avenir Light"/>
              </a:rPr>
              <a:t>Changed settings in the Clocking Schedule</a:t>
            </a:r>
          </a:p>
          <a:p>
            <a:pPr marL="800100" lvl="1" indent="-342900">
              <a:lnSpc>
                <a:spcPct val="110000"/>
              </a:lnSpc>
              <a:buFont typeface="+mj-lt"/>
              <a:buAutoNum type="arabicPeriod"/>
            </a:pPr>
            <a:r>
              <a:rPr lang="en-MY" sz="1600" dirty="0">
                <a:solidFill>
                  <a:srgbClr val="000000"/>
                </a:solidFill>
                <a:latin typeface="Century Gothic" panose="020B0502020202020204" pitchFamily="34" charset="0"/>
                <a:cs typeface="Avenir Light"/>
              </a:rPr>
              <a:t>Changed settings in the Group Duty Roster</a:t>
            </a:r>
          </a:p>
          <a:p>
            <a:pPr marL="800100" lvl="1" indent="-342900">
              <a:lnSpc>
                <a:spcPct val="110000"/>
              </a:lnSpc>
              <a:buFont typeface="+mj-lt"/>
              <a:buAutoNum type="arabicPeriod"/>
            </a:pPr>
            <a:r>
              <a:rPr lang="en-MY" sz="1600" dirty="0">
                <a:solidFill>
                  <a:srgbClr val="000000"/>
                </a:solidFill>
                <a:latin typeface="Century Gothic" panose="020B0502020202020204" pitchFamily="34" charset="0"/>
                <a:cs typeface="Avenir Light"/>
              </a:rPr>
              <a:t>Assigned users to the Group Duty Roster</a:t>
            </a:r>
          </a:p>
          <a:p>
            <a:pPr>
              <a:lnSpc>
                <a:spcPct val="110000"/>
              </a:lnSpc>
            </a:pPr>
            <a:r>
              <a:rPr lang="en-MY" sz="1600" dirty="0">
                <a:solidFill>
                  <a:schemeClr val="bg2">
                    <a:lumMod val="25000"/>
                  </a:schemeClr>
                </a:solidFill>
                <a:latin typeface="Century Gothic" panose="020B0502020202020204" pitchFamily="34" charset="0"/>
                <a:cs typeface="Avenir Light"/>
              </a:rPr>
              <a:t>To Generate the Attendance Sheet:</a:t>
            </a:r>
          </a:p>
          <a:p>
            <a:pPr marL="0" indent="0">
              <a:lnSpc>
                <a:spcPct val="110000"/>
              </a:lnSpc>
              <a:buNone/>
            </a:pPr>
            <a:r>
              <a:rPr lang="en-MY" sz="1400" dirty="0">
                <a:solidFill>
                  <a:schemeClr val="accent5">
                    <a:lumMod val="75000"/>
                  </a:schemeClr>
                </a:solidFill>
                <a:latin typeface="Century Gothic" panose="020B0502020202020204" pitchFamily="34" charset="0"/>
                <a:cs typeface="Avenir Light"/>
              </a:rPr>
              <a:t>    Click Generate &gt; Select the users by ticking the checkbox &gt; Define the date range &gt; Click OK</a:t>
            </a:r>
          </a:p>
        </p:txBody>
      </p:sp>
      <p:pic>
        <p:nvPicPr>
          <p:cNvPr id="10" name="Picture 9"/>
          <p:cNvPicPr>
            <a:picLocks noChangeAspect="1"/>
          </p:cNvPicPr>
          <p:nvPr/>
        </p:nvPicPr>
        <p:blipFill>
          <a:blip r:embed="rId3"/>
          <a:stretch>
            <a:fillRect/>
          </a:stretch>
        </p:blipFill>
        <p:spPr>
          <a:xfrm>
            <a:off x="3621241" y="2590016"/>
            <a:ext cx="4490023" cy="3279292"/>
          </a:xfrm>
          <a:prstGeom prst="rect">
            <a:avLst/>
          </a:prstGeom>
          <a:ln>
            <a:solidFill>
              <a:schemeClr val="tx1"/>
            </a:solidFill>
          </a:ln>
        </p:spPr>
      </p:pic>
    </p:spTree>
    <p:extLst>
      <p:ext uri="{BB962C8B-B14F-4D97-AF65-F5344CB8AC3E}">
        <p14:creationId xmlns:p14="http://schemas.microsoft.com/office/powerpoint/2010/main" val="10947633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rPr>
              <a:t>DATA AUDIT LIST</a:t>
            </a:r>
            <a:endParaRPr lang="en-MY" sz="1600" b="1" u="sng" dirty="0">
              <a:solidFill>
                <a:schemeClr val="accent2"/>
              </a:solidFill>
              <a:latin typeface="Century Gothic" panose="020B0502020202020204" pitchFamily="34" charset="0"/>
            </a:endParaRPr>
          </a:p>
        </p:txBody>
      </p:sp>
      <p:sp>
        <p:nvSpPr>
          <p:cNvPr id="9" name="Content Placeholder 2"/>
          <p:cNvSpPr txBox="1">
            <a:spLocks/>
          </p:cNvSpPr>
          <p:nvPr/>
        </p:nvSpPr>
        <p:spPr>
          <a:xfrm>
            <a:off x="431063" y="605573"/>
            <a:ext cx="11363325" cy="54402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MY" sz="1600" dirty="0">
                <a:latin typeface="Century Gothic" panose="020B0502020202020204" pitchFamily="34" charset="0"/>
                <a:cs typeface="Avenir Light"/>
              </a:rPr>
              <a:t>This is the database where all the transaction data is kept in the system. </a:t>
            </a:r>
            <a:r>
              <a:rPr lang="en-MY" sz="1600" dirty="0" err="1">
                <a:latin typeface="Century Gothic" panose="020B0502020202020204" pitchFamily="34" charset="0"/>
                <a:cs typeface="Avenir Light"/>
              </a:rPr>
              <a:t>Filteration</a:t>
            </a:r>
            <a:r>
              <a:rPr lang="en-MY" sz="1600" dirty="0">
                <a:latin typeface="Century Gothic" panose="020B0502020202020204" pitchFamily="34" charset="0"/>
                <a:cs typeface="Avenir Light"/>
              </a:rPr>
              <a:t> of data can be done accordingly by user, date and time range, work code, check type and verify type to look for a particular clocking activity.</a:t>
            </a:r>
          </a:p>
          <a:p>
            <a:pPr marL="0" indent="0">
              <a:lnSpc>
                <a:spcPct val="100000"/>
              </a:lnSpc>
              <a:buFont typeface="Arial" panose="020B0604020202020204" pitchFamily="34" charset="0"/>
              <a:buNone/>
            </a:pPr>
            <a:r>
              <a:rPr lang="en-MY" sz="1600" dirty="0">
                <a:latin typeface="Century Gothic" panose="020B0502020202020204" pitchFamily="34" charset="0"/>
                <a:cs typeface="Avenir Light"/>
              </a:rPr>
              <a:t> </a:t>
            </a:r>
          </a:p>
          <a:p>
            <a:pPr marL="0" indent="0">
              <a:lnSpc>
                <a:spcPct val="100000"/>
              </a:lnSpc>
              <a:buFont typeface="Arial" panose="020B0604020202020204" pitchFamily="34" charset="0"/>
              <a:buNone/>
            </a:pPr>
            <a:endParaRPr lang="en-MY" sz="1600" dirty="0">
              <a:latin typeface="Century Gothic" panose="020B0502020202020204" pitchFamily="34" charset="0"/>
              <a:cs typeface="Avenir Light"/>
            </a:endParaRPr>
          </a:p>
          <a:p>
            <a:pPr marL="0" indent="0">
              <a:lnSpc>
                <a:spcPct val="100000"/>
              </a:lnSpc>
              <a:buFont typeface="Arial" panose="020B0604020202020204" pitchFamily="34" charset="0"/>
              <a:buNone/>
            </a:pPr>
            <a:r>
              <a:rPr lang="en-MY" sz="1600" dirty="0">
                <a:latin typeface="Century Gothic" panose="020B0502020202020204" pitchFamily="34" charset="0"/>
                <a:cs typeface="Avenir Light"/>
              </a:rPr>
              <a:t> </a:t>
            </a:r>
          </a:p>
          <a:p>
            <a:pPr marL="0" indent="0">
              <a:lnSpc>
                <a:spcPct val="100000"/>
              </a:lnSpc>
              <a:buFont typeface="Arial" panose="020B0604020202020204" pitchFamily="34" charset="0"/>
              <a:buNone/>
            </a:pPr>
            <a:endParaRPr lang="en-US" sz="1600" dirty="0">
              <a:latin typeface="Century Gothic" panose="020B0502020202020204" pitchFamily="34" charset="0"/>
              <a:cs typeface="Avenir Light"/>
            </a:endParaRPr>
          </a:p>
          <a:p>
            <a:pPr marL="0" indent="0">
              <a:lnSpc>
                <a:spcPct val="100000"/>
              </a:lnSpc>
              <a:buFont typeface="Arial" panose="020B0604020202020204" pitchFamily="34" charset="0"/>
              <a:buNone/>
            </a:pPr>
            <a:endParaRPr lang="en-MY" sz="1600" dirty="0">
              <a:latin typeface="Century Gothic" panose="020B0502020202020204" pitchFamily="34" charset="0"/>
              <a:cs typeface="Avenir Light"/>
            </a:endParaRPr>
          </a:p>
          <a:p>
            <a:pPr marL="0" indent="0">
              <a:lnSpc>
                <a:spcPct val="100000"/>
              </a:lnSpc>
              <a:buFont typeface="Arial" panose="020B0604020202020204" pitchFamily="34" charset="0"/>
              <a:buNone/>
            </a:pPr>
            <a:r>
              <a:rPr lang="en-MY" sz="1600" b="1" dirty="0">
                <a:solidFill>
                  <a:schemeClr val="bg2">
                    <a:lumMod val="25000"/>
                  </a:schemeClr>
                </a:solidFill>
                <a:latin typeface="Century Gothic" panose="020B0502020202020204" pitchFamily="34" charset="0"/>
                <a:cs typeface="Avenir Light"/>
              </a:rPr>
              <a:t>No</a:t>
            </a:r>
            <a:r>
              <a:rPr lang="en-MY" sz="1600" dirty="0">
                <a:solidFill>
                  <a:schemeClr val="bg2">
                    <a:lumMod val="25000"/>
                  </a:schemeClr>
                </a:solidFill>
                <a:latin typeface="Century Gothic" panose="020B0502020202020204" pitchFamily="34" charset="0"/>
                <a:cs typeface="Avenir Light"/>
              </a:rPr>
              <a:t>: </a:t>
            </a:r>
            <a:r>
              <a:rPr lang="en-MY" sz="1600" dirty="0">
                <a:latin typeface="Century Gothic" panose="020B0502020202020204" pitchFamily="34" charset="0"/>
                <a:cs typeface="Avenir Light"/>
              </a:rPr>
              <a:t>Number of transactions</a:t>
            </a:r>
          </a:p>
          <a:p>
            <a:pPr marL="0" indent="0">
              <a:lnSpc>
                <a:spcPct val="100000"/>
              </a:lnSpc>
              <a:buFont typeface="Arial" panose="020B0604020202020204" pitchFamily="34" charset="0"/>
              <a:buNone/>
            </a:pPr>
            <a:r>
              <a:rPr lang="en-MY" sz="1600" b="1" dirty="0">
                <a:solidFill>
                  <a:schemeClr val="bg2">
                    <a:lumMod val="25000"/>
                  </a:schemeClr>
                </a:solidFill>
                <a:latin typeface="Century Gothic" panose="020B0502020202020204" pitchFamily="34" charset="0"/>
                <a:cs typeface="Avenir Light"/>
              </a:rPr>
              <a:t>Description</a:t>
            </a:r>
            <a:r>
              <a:rPr lang="en-MY" sz="1600" dirty="0">
                <a:solidFill>
                  <a:schemeClr val="bg2">
                    <a:lumMod val="25000"/>
                  </a:schemeClr>
                </a:solidFill>
                <a:latin typeface="Century Gothic" panose="020B0502020202020204" pitchFamily="34" charset="0"/>
                <a:cs typeface="Avenir Light"/>
              </a:rPr>
              <a:t>: </a:t>
            </a:r>
            <a:r>
              <a:rPr lang="en-MY" sz="1600" dirty="0">
                <a:latin typeface="Century Gothic" panose="020B0502020202020204" pitchFamily="34" charset="0"/>
                <a:cs typeface="Avenir Light"/>
              </a:rPr>
              <a:t>The door from where the transaction data is collected i.e. Main door (HQ)</a:t>
            </a:r>
          </a:p>
          <a:p>
            <a:pPr marL="0" indent="0">
              <a:lnSpc>
                <a:spcPct val="100000"/>
              </a:lnSpc>
              <a:buFont typeface="Arial" panose="020B0604020202020204" pitchFamily="34" charset="0"/>
              <a:buNone/>
            </a:pPr>
            <a:r>
              <a:rPr lang="en-MY" sz="1600" b="1" dirty="0">
                <a:solidFill>
                  <a:schemeClr val="bg2">
                    <a:lumMod val="25000"/>
                  </a:schemeClr>
                </a:solidFill>
                <a:latin typeface="Century Gothic" panose="020B0502020202020204" pitchFamily="34" charset="0"/>
                <a:cs typeface="Avenir Light"/>
              </a:rPr>
              <a:t>User ID</a:t>
            </a:r>
            <a:r>
              <a:rPr lang="en-MY" sz="1600" dirty="0">
                <a:solidFill>
                  <a:schemeClr val="bg2">
                    <a:lumMod val="25000"/>
                  </a:schemeClr>
                </a:solidFill>
                <a:latin typeface="Century Gothic" panose="020B0502020202020204" pitchFamily="34" charset="0"/>
                <a:cs typeface="Avenir Light"/>
              </a:rPr>
              <a:t>: </a:t>
            </a:r>
            <a:r>
              <a:rPr lang="en-MY" sz="1600" dirty="0">
                <a:latin typeface="Century Gothic" panose="020B0502020202020204" pitchFamily="34" charset="0"/>
                <a:cs typeface="Avenir Light"/>
              </a:rPr>
              <a:t>User ID of the users that had been verified successfully at the terminal.</a:t>
            </a:r>
          </a:p>
          <a:p>
            <a:pPr marL="0" indent="0">
              <a:lnSpc>
                <a:spcPct val="100000"/>
              </a:lnSpc>
              <a:buFont typeface="Arial" panose="020B0604020202020204" pitchFamily="34" charset="0"/>
              <a:buNone/>
            </a:pPr>
            <a:r>
              <a:rPr lang="en-MY" sz="1600" b="1" dirty="0">
                <a:solidFill>
                  <a:schemeClr val="bg2">
                    <a:lumMod val="25000"/>
                  </a:schemeClr>
                </a:solidFill>
                <a:latin typeface="Century Gothic" panose="020B0502020202020204" pitchFamily="34" charset="0"/>
                <a:cs typeface="Avenir Light"/>
              </a:rPr>
              <a:t>Name</a:t>
            </a:r>
            <a:r>
              <a:rPr lang="en-MY" sz="1600" dirty="0">
                <a:solidFill>
                  <a:schemeClr val="bg2">
                    <a:lumMod val="25000"/>
                  </a:schemeClr>
                </a:solidFill>
                <a:latin typeface="Century Gothic" panose="020B0502020202020204" pitchFamily="34" charset="0"/>
                <a:cs typeface="Avenir Light"/>
              </a:rPr>
              <a:t>: </a:t>
            </a:r>
            <a:r>
              <a:rPr lang="en-MY" sz="1600" dirty="0">
                <a:latin typeface="Century Gothic" panose="020B0502020202020204" pitchFamily="34" charset="0"/>
                <a:cs typeface="Avenir Light"/>
              </a:rPr>
              <a:t>Full name of the users that were verified at the terminal.</a:t>
            </a:r>
          </a:p>
          <a:p>
            <a:pPr marL="0" indent="0">
              <a:lnSpc>
                <a:spcPct val="100000"/>
              </a:lnSpc>
              <a:buFont typeface="Arial" panose="020B0604020202020204" pitchFamily="34" charset="0"/>
              <a:buNone/>
            </a:pPr>
            <a:r>
              <a:rPr lang="en-MY" sz="1600" b="1" dirty="0">
                <a:solidFill>
                  <a:schemeClr val="bg2">
                    <a:lumMod val="25000"/>
                  </a:schemeClr>
                </a:solidFill>
                <a:latin typeface="Century Gothic" panose="020B0502020202020204" pitchFamily="34" charset="0"/>
                <a:cs typeface="Avenir Light"/>
              </a:rPr>
              <a:t>Clocking</a:t>
            </a:r>
            <a:r>
              <a:rPr lang="en-MY" sz="1600" dirty="0">
                <a:solidFill>
                  <a:schemeClr val="bg2">
                    <a:lumMod val="25000"/>
                  </a:schemeClr>
                </a:solidFill>
                <a:latin typeface="Century Gothic" panose="020B0502020202020204" pitchFamily="34" charset="0"/>
                <a:cs typeface="Avenir Light"/>
              </a:rPr>
              <a:t>: </a:t>
            </a:r>
            <a:r>
              <a:rPr lang="en-MY" sz="1600" dirty="0">
                <a:latin typeface="Century Gothic" panose="020B0502020202020204" pitchFamily="34" charset="0"/>
                <a:cs typeface="Avenir Light"/>
              </a:rPr>
              <a:t>Date and time of the clocking activities at the terminal.</a:t>
            </a:r>
          </a:p>
          <a:p>
            <a:pPr marL="0" indent="0">
              <a:lnSpc>
                <a:spcPct val="100000"/>
              </a:lnSpc>
              <a:buFont typeface="Arial" panose="020B0604020202020204" pitchFamily="34" charset="0"/>
              <a:buNone/>
            </a:pPr>
            <a:r>
              <a:rPr lang="en-MY" sz="1600" b="1" dirty="0">
                <a:solidFill>
                  <a:schemeClr val="bg2">
                    <a:lumMod val="25000"/>
                  </a:schemeClr>
                </a:solidFill>
                <a:latin typeface="Century Gothic" panose="020B0502020202020204" pitchFamily="34" charset="0"/>
                <a:cs typeface="Avenir Light"/>
              </a:rPr>
              <a:t>Check Type</a:t>
            </a:r>
            <a:r>
              <a:rPr lang="en-MY" sz="1600" dirty="0">
                <a:solidFill>
                  <a:schemeClr val="bg2">
                    <a:lumMod val="25000"/>
                  </a:schemeClr>
                </a:solidFill>
                <a:latin typeface="Century Gothic" panose="020B0502020202020204" pitchFamily="34" charset="0"/>
                <a:cs typeface="Avenir Light"/>
              </a:rPr>
              <a:t>: </a:t>
            </a:r>
            <a:r>
              <a:rPr lang="en-MY" sz="1600" dirty="0">
                <a:latin typeface="Century Gothic" panose="020B0502020202020204" pitchFamily="34" charset="0"/>
                <a:cs typeface="Avenir Light"/>
              </a:rPr>
              <a:t>The type of clocking activities downloaded into TCMS V3.</a:t>
            </a:r>
          </a:p>
          <a:p>
            <a:pPr marL="0" indent="0">
              <a:lnSpc>
                <a:spcPct val="100000"/>
              </a:lnSpc>
              <a:buFont typeface="Arial" panose="020B0604020202020204" pitchFamily="34" charset="0"/>
              <a:buNone/>
            </a:pPr>
            <a:r>
              <a:rPr lang="en-MY" sz="1600" b="1" dirty="0">
                <a:solidFill>
                  <a:schemeClr val="bg2">
                    <a:lumMod val="25000"/>
                  </a:schemeClr>
                </a:solidFill>
                <a:latin typeface="Century Gothic" panose="020B0502020202020204" pitchFamily="34" charset="0"/>
                <a:cs typeface="Avenir Light"/>
              </a:rPr>
              <a:t>Verify Code: </a:t>
            </a:r>
            <a:r>
              <a:rPr lang="en-MY" sz="1600" dirty="0">
                <a:latin typeface="Century Gothic" panose="020B0502020202020204" pitchFamily="34" charset="0"/>
                <a:cs typeface="Avenir Light"/>
              </a:rPr>
              <a:t>The type of verification method used during verification.</a:t>
            </a:r>
          </a:p>
          <a:p>
            <a:pPr marL="0" indent="0">
              <a:lnSpc>
                <a:spcPct val="100000"/>
              </a:lnSpc>
              <a:buFont typeface="Arial" panose="020B0604020202020204" pitchFamily="34" charset="0"/>
              <a:buNone/>
            </a:pPr>
            <a:r>
              <a:rPr lang="en-MY" sz="1600" b="1" dirty="0">
                <a:solidFill>
                  <a:schemeClr val="bg2">
                    <a:lumMod val="25000"/>
                  </a:schemeClr>
                </a:solidFill>
                <a:latin typeface="Century Gothic" panose="020B0502020202020204" pitchFamily="34" charset="0"/>
                <a:cs typeface="Avenir Light"/>
              </a:rPr>
              <a:t>Work Code</a:t>
            </a:r>
            <a:r>
              <a:rPr lang="en-MY" sz="1600" dirty="0">
                <a:solidFill>
                  <a:schemeClr val="bg2">
                    <a:lumMod val="25000"/>
                  </a:schemeClr>
                </a:solidFill>
                <a:latin typeface="Century Gothic" panose="020B0502020202020204" pitchFamily="34" charset="0"/>
                <a:cs typeface="Avenir Light"/>
              </a:rPr>
              <a:t>: </a:t>
            </a:r>
            <a:r>
              <a:rPr lang="en-MY" sz="1600" dirty="0">
                <a:latin typeface="Century Gothic" panose="020B0502020202020204" pitchFamily="34" charset="0"/>
                <a:cs typeface="Avenir Light"/>
              </a:rPr>
              <a:t>The work code that was selected during verification at the terminal.</a:t>
            </a:r>
          </a:p>
        </p:txBody>
      </p:sp>
      <p:pic>
        <p:nvPicPr>
          <p:cNvPr id="10" name="Picture 9"/>
          <p:cNvPicPr>
            <a:picLocks noChangeAspect="1"/>
          </p:cNvPicPr>
          <p:nvPr/>
        </p:nvPicPr>
        <p:blipFill>
          <a:blip r:embed="rId3"/>
          <a:stretch>
            <a:fillRect/>
          </a:stretch>
        </p:blipFill>
        <p:spPr>
          <a:xfrm>
            <a:off x="2259055" y="1442801"/>
            <a:ext cx="7303793" cy="1569340"/>
          </a:xfrm>
          <a:prstGeom prst="rect">
            <a:avLst/>
          </a:prstGeom>
          <a:ln>
            <a:solidFill>
              <a:schemeClr val="tx1"/>
            </a:solidFill>
          </a:ln>
        </p:spPr>
      </p:pic>
    </p:spTree>
    <p:extLst>
      <p:ext uri="{BB962C8B-B14F-4D97-AF65-F5344CB8AC3E}">
        <p14:creationId xmlns:p14="http://schemas.microsoft.com/office/powerpoint/2010/main" val="5080199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6 - </a:t>
            </a:r>
            <a:r>
              <a:rPr lang="en-US" sz="1400" dirty="0">
                <a:latin typeface="Century Gothic" panose="020B0502020202020204" pitchFamily="34" charset="0"/>
                <a:cs typeface="Avenir Light"/>
              </a:rPr>
              <a:t>Understanding Scheduling &amp; Attendance</a:t>
            </a:r>
          </a:p>
        </p:txBody>
      </p:sp>
      <p:sp>
        <p:nvSpPr>
          <p:cNvPr id="9" name="Content Placeholder 2"/>
          <p:cNvSpPr txBox="1">
            <a:spLocks/>
          </p:cNvSpPr>
          <p:nvPr/>
        </p:nvSpPr>
        <p:spPr>
          <a:xfrm>
            <a:off x="343348" y="542578"/>
            <a:ext cx="10515600" cy="1634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MY" sz="1600" dirty="0">
                <a:latin typeface="Century Gothic" panose="020B0502020202020204" pitchFamily="34" charset="0"/>
                <a:cs typeface="Avenir Light"/>
              </a:rPr>
              <a:t>Functions in Terminal Data Audit List:</a:t>
            </a:r>
          </a:p>
          <a:p>
            <a:pPr marL="971550" lvl="1" indent="-514350">
              <a:lnSpc>
                <a:spcPct val="100000"/>
              </a:lnSpc>
              <a:buFont typeface="+mj-lt"/>
              <a:buAutoNum type="arabicPeriod"/>
            </a:pPr>
            <a:r>
              <a:rPr lang="en-MY" sz="1600" b="1" dirty="0">
                <a:solidFill>
                  <a:schemeClr val="bg2">
                    <a:lumMod val="25000"/>
                  </a:schemeClr>
                </a:solidFill>
                <a:latin typeface="Century Gothic" panose="020B0502020202020204" pitchFamily="34" charset="0"/>
                <a:cs typeface="Avenir Light"/>
              </a:rPr>
              <a:t>Search</a:t>
            </a:r>
            <a:r>
              <a:rPr lang="en-MY" sz="1600" dirty="0">
                <a:solidFill>
                  <a:schemeClr val="bg2">
                    <a:lumMod val="25000"/>
                  </a:schemeClr>
                </a:solidFill>
                <a:latin typeface="Century Gothic" panose="020B0502020202020204" pitchFamily="34" charset="0"/>
                <a:cs typeface="Avenir Light"/>
              </a:rPr>
              <a:t>: </a:t>
            </a:r>
            <a:r>
              <a:rPr lang="en-MY" sz="1600" dirty="0">
                <a:latin typeface="Century Gothic" panose="020B0502020202020204" pitchFamily="34" charset="0"/>
                <a:cs typeface="Avenir Light"/>
              </a:rPr>
              <a:t>To search for the data after you have selected the data file </a:t>
            </a:r>
          </a:p>
          <a:p>
            <a:pPr marL="971550" lvl="1" indent="-514350">
              <a:lnSpc>
                <a:spcPct val="100000"/>
              </a:lnSpc>
              <a:buFont typeface="+mj-lt"/>
              <a:buAutoNum type="arabicPeriod"/>
            </a:pPr>
            <a:r>
              <a:rPr lang="en-MY" sz="1600" b="1" dirty="0">
                <a:solidFill>
                  <a:schemeClr val="bg2">
                    <a:lumMod val="25000"/>
                  </a:schemeClr>
                </a:solidFill>
                <a:latin typeface="Century Gothic" panose="020B0502020202020204" pitchFamily="34" charset="0"/>
                <a:cs typeface="Avenir Light"/>
              </a:rPr>
              <a:t>Purge</a:t>
            </a:r>
            <a:r>
              <a:rPr lang="en-MY" sz="1600" dirty="0">
                <a:solidFill>
                  <a:schemeClr val="bg2">
                    <a:lumMod val="25000"/>
                  </a:schemeClr>
                </a:solidFill>
                <a:latin typeface="Century Gothic" panose="020B0502020202020204" pitchFamily="34" charset="0"/>
                <a:cs typeface="Avenir Light"/>
              </a:rPr>
              <a:t>: </a:t>
            </a:r>
            <a:r>
              <a:rPr lang="en-MY" sz="1600" dirty="0">
                <a:latin typeface="Century Gothic" panose="020B0502020202020204" pitchFamily="34" charset="0"/>
                <a:cs typeface="Avenir Light"/>
              </a:rPr>
              <a:t>To delete the transaction data in the TCMS V3</a:t>
            </a:r>
          </a:p>
          <a:p>
            <a:pPr marL="971550" lvl="1" indent="-514350">
              <a:lnSpc>
                <a:spcPct val="100000"/>
              </a:lnSpc>
              <a:buFont typeface="+mj-lt"/>
              <a:buAutoNum type="arabicPeriod"/>
            </a:pPr>
            <a:r>
              <a:rPr lang="en-MY" sz="1600" b="1" dirty="0">
                <a:solidFill>
                  <a:schemeClr val="bg2">
                    <a:lumMod val="25000"/>
                  </a:schemeClr>
                </a:solidFill>
                <a:latin typeface="Century Gothic" panose="020B0502020202020204" pitchFamily="34" charset="0"/>
                <a:cs typeface="Avenir Light"/>
              </a:rPr>
              <a:t>Export</a:t>
            </a:r>
            <a:r>
              <a:rPr lang="en-MY" sz="1600" dirty="0">
                <a:solidFill>
                  <a:schemeClr val="bg2">
                    <a:lumMod val="25000"/>
                  </a:schemeClr>
                </a:solidFill>
                <a:latin typeface="Century Gothic" panose="020B0502020202020204" pitchFamily="34" charset="0"/>
                <a:cs typeface="Avenir Light"/>
              </a:rPr>
              <a:t>: </a:t>
            </a:r>
            <a:r>
              <a:rPr lang="en-MY" sz="1600" dirty="0">
                <a:latin typeface="Century Gothic" panose="020B0502020202020204" pitchFamily="34" charset="0"/>
                <a:cs typeface="Avenir Light"/>
              </a:rPr>
              <a:t>To export the raw transaction data to .txt file for 3rd party software to access the data.</a:t>
            </a:r>
          </a:p>
        </p:txBody>
      </p:sp>
      <p:pic>
        <p:nvPicPr>
          <p:cNvPr id="10" name="Picture 9"/>
          <p:cNvPicPr>
            <a:picLocks noChangeAspect="1"/>
          </p:cNvPicPr>
          <p:nvPr/>
        </p:nvPicPr>
        <p:blipFill>
          <a:blip r:embed="rId3"/>
          <a:stretch>
            <a:fillRect/>
          </a:stretch>
        </p:blipFill>
        <p:spPr>
          <a:xfrm>
            <a:off x="1952963" y="2028892"/>
            <a:ext cx="8286074" cy="3800215"/>
          </a:xfrm>
          <a:prstGeom prst="rect">
            <a:avLst/>
          </a:prstGeom>
          <a:ln>
            <a:solidFill>
              <a:schemeClr val="tx1"/>
            </a:solidFill>
          </a:ln>
        </p:spPr>
      </p:pic>
    </p:spTree>
    <p:extLst>
      <p:ext uri="{BB962C8B-B14F-4D97-AF65-F5344CB8AC3E}">
        <p14:creationId xmlns:p14="http://schemas.microsoft.com/office/powerpoint/2010/main" val="12764040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34367"/>
            <a:ext cx="9750675" cy="48998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686" y="1351988"/>
            <a:ext cx="4141362" cy="1380454"/>
          </a:xfrm>
          <a:prstGeom prst="rect">
            <a:avLst/>
          </a:prstGeom>
        </p:spPr>
      </p:pic>
      <p:sp>
        <p:nvSpPr>
          <p:cNvPr id="3" name="Subtitle 2"/>
          <p:cNvSpPr>
            <a:spLocks noGrp="1"/>
          </p:cNvSpPr>
          <p:nvPr>
            <p:ph type="subTitle" idx="1"/>
          </p:nvPr>
        </p:nvSpPr>
        <p:spPr>
          <a:xfrm>
            <a:off x="733953" y="2829262"/>
            <a:ext cx="5139721" cy="914399"/>
          </a:xfrm>
        </p:spPr>
        <p:txBody>
          <a:bodyPr>
            <a:normAutofit/>
          </a:bodyPr>
          <a:lstStyle/>
          <a:p>
            <a:r>
              <a:rPr lang="en-US" sz="2000" dirty="0">
                <a:solidFill>
                  <a:schemeClr val="accent2"/>
                </a:solidFill>
              </a:rPr>
              <a:t>Chapter 7</a:t>
            </a:r>
          </a:p>
          <a:p>
            <a:r>
              <a:rPr lang="en-US" sz="1800" dirty="0">
                <a:latin typeface="Century Gothic" panose="020B0502020202020204" pitchFamily="34" charset="0"/>
                <a:cs typeface="Avenir Light"/>
              </a:rPr>
              <a:t>Reports Management</a:t>
            </a:r>
          </a:p>
        </p:txBody>
      </p:sp>
      <p:sp>
        <p:nvSpPr>
          <p:cNvPr id="9" name="Rectangle 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lumMod val="7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0135401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7" name="Rectangle 6"/>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7 - </a:t>
            </a:r>
            <a:r>
              <a:rPr lang="en-US" sz="1400" dirty="0">
                <a:latin typeface="Century Gothic" panose="020B0502020202020204" pitchFamily="34" charset="0"/>
                <a:cs typeface="Avenir Light"/>
              </a:rPr>
              <a:t>Reports Management</a:t>
            </a:r>
            <a:endParaRPr lang="en-MY" sz="1400" dirty="0">
              <a:latin typeface="Century Gothic" panose="020B0502020202020204" pitchFamily="34" charset="0"/>
              <a:cs typeface="Avenir Light"/>
            </a:endParaRPr>
          </a:p>
        </p:txBody>
      </p:sp>
      <p:sp>
        <p:nvSpPr>
          <p:cNvPr id="6" name="TextBox 5"/>
          <p:cNvSpPr txBox="1"/>
          <p:nvPr/>
        </p:nvSpPr>
        <p:spPr>
          <a:xfrm>
            <a:off x="431063" y="198149"/>
            <a:ext cx="8769714" cy="400110"/>
          </a:xfrm>
          <a:prstGeom prst="rect">
            <a:avLst/>
          </a:prstGeom>
          <a:noFill/>
        </p:spPr>
        <p:txBody>
          <a:bodyPr wrap="square" rtlCol="0">
            <a:spAutoFit/>
          </a:bodyPr>
          <a:lstStyle/>
          <a:p>
            <a:r>
              <a:rPr lang="en-US" sz="2000" b="1" dirty="0">
                <a:solidFill>
                  <a:schemeClr val="accent2"/>
                </a:solidFill>
                <a:latin typeface="Century Gothic" panose="020B0502020202020204" pitchFamily="34" charset="0"/>
                <a:cs typeface="Avenir Light"/>
              </a:rPr>
              <a:t>TYPES OF REPORTS AVAILABLE IN TCMS V3</a:t>
            </a:r>
          </a:p>
        </p:txBody>
      </p:sp>
      <p:sp>
        <p:nvSpPr>
          <p:cNvPr id="9" name="Content Placeholder 2"/>
          <p:cNvSpPr txBox="1">
            <a:spLocks/>
          </p:cNvSpPr>
          <p:nvPr/>
        </p:nvSpPr>
        <p:spPr>
          <a:xfrm>
            <a:off x="603185" y="702354"/>
            <a:ext cx="10515600" cy="470874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900" dirty="0">
                <a:latin typeface="Century Gothic" panose="020B0502020202020204" pitchFamily="34" charset="0"/>
                <a:cs typeface="Avenir Light"/>
              </a:rPr>
              <a:t>TCMS V3 offers a string full of useful reports, listed as below:</a:t>
            </a:r>
          </a:p>
          <a:p>
            <a:pPr marL="514350" indent="-514350">
              <a:lnSpc>
                <a:spcPct val="150000"/>
              </a:lnSpc>
              <a:buFont typeface="+mj-lt"/>
              <a:buAutoNum type="alphaLcParenR"/>
            </a:pPr>
            <a:r>
              <a:rPr lang="en-US" sz="1900" b="1" dirty="0">
                <a:solidFill>
                  <a:schemeClr val="bg2">
                    <a:lumMod val="25000"/>
                  </a:schemeClr>
                </a:solidFill>
                <a:latin typeface="Century Gothic" panose="020B0502020202020204" pitchFamily="34" charset="0"/>
                <a:cs typeface="Avenir Light"/>
              </a:rPr>
              <a:t>MONITORING ANALYSIS</a:t>
            </a:r>
          </a:p>
          <a:p>
            <a:pPr lvl="1">
              <a:lnSpc>
                <a:spcPct val="150000"/>
              </a:lnSpc>
            </a:pPr>
            <a:r>
              <a:rPr lang="en-US" sz="1900" dirty="0">
                <a:latin typeface="Century Gothic" panose="020B0502020202020204" pitchFamily="34" charset="0"/>
                <a:cs typeface="Avenir Light"/>
              </a:rPr>
              <a:t>Device Activity</a:t>
            </a:r>
          </a:p>
          <a:p>
            <a:pPr lvl="1">
              <a:lnSpc>
                <a:spcPct val="150000"/>
              </a:lnSpc>
            </a:pPr>
            <a:r>
              <a:rPr lang="en-US" sz="1900" dirty="0">
                <a:latin typeface="Century Gothic" panose="020B0502020202020204" pitchFamily="34" charset="0"/>
                <a:cs typeface="Avenir Light"/>
              </a:rPr>
              <a:t>User Movement Analysis</a:t>
            </a:r>
          </a:p>
          <a:p>
            <a:pPr lvl="1">
              <a:lnSpc>
                <a:spcPct val="150000"/>
              </a:lnSpc>
            </a:pPr>
            <a:r>
              <a:rPr lang="en-US" sz="1900" dirty="0">
                <a:latin typeface="Century Gothic" panose="020B0502020202020204" pitchFamily="34" charset="0"/>
                <a:cs typeface="Avenir Light"/>
              </a:rPr>
              <a:t>Transaction Listing</a:t>
            </a:r>
          </a:p>
          <a:p>
            <a:pPr marL="342900" indent="-342900">
              <a:lnSpc>
                <a:spcPct val="150000"/>
              </a:lnSpc>
              <a:buFont typeface="+mj-lt"/>
              <a:buAutoNum type="alphaLcParenR"/>
            </a:pPr>
            <a:r>
              <a:rPr lang="en-US" sz="1900" b="1" dirty="0">
                <a:solidFill>
                  <a:schemeClr val="bg2">
                    <a:lumMod val="25000"/>
                  </a:schemeClr>
                </a:solidFill>
                <a:latin typeface="Century Gothic" panose="020B0502020202020204" pitchFamily="34" charset="0"/>
                <a:cs typeface="Avenir Light"/>
              </a:rPr>
              <a:t>  TABLE LISTING</a:t>
            </a:r>
          </a:p>
          <a:p>
            <a:pPr lvl="1">
              <a:lnSpc>
                <a:spcPct val="150000"/>
              </a:lnSpc>
            </a:pPr>
            <a:r>
              <a:rPr lang="en-US" sz="1900" dirty="0">
                <a:latin typeface="Century Gothic" panose="020B0502020202020204" pitchFamily="34" charset="0"/>
                <a:cs typeface="Avenir Light"/>
              </a:rPr>
              <a:t>Device Listing</a:t>
            </a:r>
          </a:p>
          <a:p>
            <a:pPr lvl="1">
              <a:lnSpc>
                <a:spcPct val="150000"/>
              </a:lnSpc>
            </a:pPr>
            <a:r>
              <a:rPr lang="en-US" sz="1900" dirty="0">
                <a:latin typeface="Century Gothic" panose="020B0502020202020204" pitchFamily="34" charset="0"/>
                <a:cs typeface="Avenir Light"/>
              </a:rPr>
              <a:t>Department Listing</a:t>
            </a:r>
          </a:p>
          <a:p>
            <a:pPr lvl="1">
              <a:lnSpc>
                <a:spcPct val="150000"/>
              </a:lnSpc>
            </a:pPr>
            <a:r>
              <a:rPr lang="en-US" sz="1900" dirty="0">
                <a:latin typeface="Century Gothic" panose="020B0502020202020204" pitchFamily="34" charset="0"/>
                <a:cs typeface="Avenir Light"/>
              </a:rPr>
              <a:t>User Listing</a:t>
            </a:r>
          </a:p>
          <a:p>
            <a:pPr lvl="1">
              <a:lnSpc>
                <a:spcPct val="150000"/>
              </a:lnSpc>
            </a:pPr>
            <a:r>
              <a:rPr lang="en-US" sz="1900" dirty="0">
                <a:latin typeface="Century Gothic" panose="020B0502020202020204" pitchFamily="34" charset="0"/>
                <a:cs typeface="Avenir Light"/>
              </a:rPr>
              <a:t>Holiday Listing</a:t>
            </a:r>
          </a:p>
          <a:p>
            <a:pPr lvl="1">
              <a:lnSpc>
                <a:spcPct val="150000"/>
              </a:lnSpc>
            </a:pPr>
            <a:r>
              <a:rPr lang="en-US" sz="1900" dirty="0">
                <a:latin typeface="Century Gothic" panose="020B0502020202020204" pitchFamily="34" charset="0"/>
                <a:cs typeface="Avenir Light"/>
              </a:rPr>
              <a:t>Remark Listing</a:t>
            </a:r>
          </a:p>
          <a:p>
            <a:pPr lvl="1"/>
            <a:endParaRPr lang="en-US" sz="2000" dirty="0"/>
          </a:p>
        </p:txBody>
      </p:sp>
    </p:spTree>
    <p:extLst>
      <p:ext uri="{BB962C8B-B14F-4D97-AF65-F5344CB8AC3E}">
        <p14:creationId xmlns:p14="http://schemas.microsoft.com/office/powerpoint/2010/main" val="7176497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9" name="Rectangle 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7 - </a:t>
            </a:r>
            <a:r>
              <a:rPr lang="en-US" sz="1400" dirty="0">
                <a:latin typeface="Century Gothic" panose="020B0502020202020204" pitchFamily="34" charset="0"/>
                <a:cs typeface="Avenir Light"/>
              </a:rPr>
              <a:t>Reports Management</a:t>
            </a:r>
            <a:endParaRPr lang="en-MY" sz="1400" dirty="0">
              <a:latin typeface="Century Gothic" panose="020B0502020202020204" pitchFamily="34" charset="0"/>
              <a:cs typeface="Avenir Light"/>
            </a:endParaRPr>
          </a:p>
        </p:txBody>
      </p:sp>
      <p:sp>
        <p:nvSpPr>
          <p:cNvPr id="2" name="Rectangle 1"/>
          <p:cNvSpPr/>
          <p:nvPr/>
        </p:nvSpPr>
        <p:spPr>
          <a:xfrm>
            <a:off x="555569" y="320997"/>
            <a:ext cx="4167038" cy="4154984"/>
          </a:xfrm>
          <a:prstGeom prst="rect">
            <a:avLst/>
          </a:prstGeom>
        </p:spPr>
        <p:txBody>
          <a:bodyPr wrap="square">
            <a:spAutoFit/>
          </a:bodyPr>
          <a:lstStyle/>
          <a:p>
            <a:pPr>
              <a:lnSpc>
                <a:spcPct val="150000"/>
              </a:lnSpc>
            </a:pPr>
            <a:r>
              <a:rPr lang="en-US" sz="1600" b="1" dirty="0">
                <a:solidFill>
                  <a:schemeClr val="bg2">
                    <a:lumMod val="25000"/>
                  </a:schemeClr>
                </a:solidFill>
                <a:latin typeface="Century Gothic" panose="020B0502020202020204" pitchFamily="34" charset="0"/>
                <a:cs typeface="Avenir Light"/>
              </a:rPr>
              <a:t>c)     ATTENDANCE LISTING</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cs typeface="Avenir Light"/>
              </a:rPr>
              <a:t>Electronic Time Card</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cs typeface="Avenir Light"/>
              </a:rPr>
              <a:t>Daily Attendance Listing</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cs typeface="Avenir Light"/>
              </a:rPr>
              <a:t>Weekly Attendance Listing</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cs typeface="Avenir Light"/>
              </a:rPr>
              <a:t>Attendance Sheet</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cs typeface="Avenir Light"/>
              </a:rPr>
              <a:t>Job Cost Analysis	</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cs typeface="Avenir Light"/>
              </a:rPr>
              <a:t>Detailed Employee Time Card</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cs typeface="Avenir Light"/>
              </a:rPr>
              <a:t>Correction Report</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rPr>
              <a:t>Tardiness</a:t>
            </a:r>
            <a:r>
              <a:rPr lang="en-US" sz="1600" dirty="0">
                <a:latin typeface="Century Gothic" panose="020B0502020202020204" pitchFamily="34" charset="0"/>
                <a:cs typeface="Avenir Light"/>
              </a:rPr>
              <a:t> Report</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cs typeface="Avenir Light"/>
              </a:rPr>
              <a:t>On-Leave Listing</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cs typeface="Avenir Light"/>
              </a:rPr>
              <a:t>Overtime Approval Worksheet</a:t>
            </a:r>
          </a:p>
        </p:txBody>
      </p:sp>
      <p:sp>
        <p:nvSpPr>
          <p:cNvPr id="3" name="Rectangle 2"/>
          <p:cNvSpPr/>
          <p:nvPr/>
        </p:nvSpPr>
        <p:spPr>
          <a:xfrm>
            <a:off x="4866042" y="320997"/>
            <a:ext cx="6096000" cy="2677656"/>
          </a:xfrm>
          <a:prstGeom prst="rect">
            <a:avLst/>
          </a:prstGeom>
        </p:spPr>
        <p:txBody>
          <a:bodyPr>
            <a:spAutoFit/>
          </a:bodyPr>
          <a:lstStyle/>
          <a:p>
            <a:pPr>
              <a:lnSpc>
                <a:spcPct val="150000"/>
              </a:lnSpc>
            </a:pPr>
            <a:r>
              <a:rPr lang="en-US" sz="1600" b="1" dirty="0">
                <a:solidFill>
                  <a:schemeClr val="bg2">
                    <a:lumMod val="25000"/>
                  </a:schemeClr>
                </a:solidFill>
                <a:latin typeface="Century Gothic" panose="020B0502020202020204" pitchFamily="34" charset="0"/>
                <a:cs typeface="Avenir Light"/>
              </a:rPr>
              <a:t>d)     ATTENDANCE ANALYSIS</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cs typeface="Avenir Light"/>
              </a:rPr>
              <a:t>Attendance Summary</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cs typeface="Avenir Light"/>
              </a:rPr>
              <a:t>Attendance Analysis</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cs typeface="Avenir Light"/>
              </a:rPr>
              <a:t>Day By Day Analysis</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cs typeface="Avenir Light"/>
              </a:rPr>
              <a:t>Month By  Month Analysis</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cs typeface="Avenir Light"/>
              </a:rPr>
              <a:t>Gross Wages Report</a:t>
            </a:r>
          </a:p>
          <a:p>
            <a:pPr marL="742950" lvl="1" indent="-285750">
              <a:lnSpc>
                <a:spcPct val="150000"/>
              </a:lnSpc>
              <a:buFont typeface="Arial" panose="020B0604020202020204" pitchFamily="34" charset="0"/>
              <a:buChar char="•"/>
            </a:pPr>
            <a:r>
              <a:rPr lang="en-US" sz="1600" dirty="0">
                <a:latin typeface="Century Gothic" panose="020B0502020202020204" pitchFamily="34" charset="0"/>
                <a:cs typeface="Avenir Light"/>
              </a:rPr>
              <a:t>Weekly Wages Report</a:t>
            </a:r>
          </a:p>
        </p:txBody>
      </p:sp>
    </p:spTree>
    <p:extLst>
      <p:ext uri="{BB962C8B-B14F-4D97-AF65-F5344CB8AC3E}">
        <p14:creationId xmlns:p14="http://schemas.microsoft.com/office/powerpoint/2010/main" val="34329295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39" y="863772"/>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9" name="Rectangle 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7 - </a:t>
            </a:r>
            <a:r>
              <a:rPr lang="en-US" sz="1400" dirty="0">
                <a:latin typeface="Century Gothic" panose="020B0502020202020204" pitchFamily="34" charset="0"/>
                <a:cs typeface="Avenir Light"/>
              </a:rPr>
              <a:t>Reports Management</a:t>
            </a:r>
            <a:endParaRPr lang="en-MY" sz="1400" dirty="0">
              <a:latin typeface="Century Gothic" panose="020B0502020202020204" pitchFamily="34" charset="0"/>
              <a:cs typeface="Avenir Light"/>
            </a:endParaRPr>
          </a:p>
        </p:txBody>
      </p:sp>
      <p:sp>
        <p:nvSpPr>
          <p:cNvPr id="2" name="Rectangle 1"/>
          <p:cNvSpPr/>
          <p:nvPr/>
        </p:nvSpPr>
        <p:spPr>
          <a:xfrm>
            <a:off x="598600" y="661435"/>
            <a:ext cx="3855066" cy="1815882"/>
          </a:xfrm>
          <a:prstGeom prst="rect">
            <a:avLst/>
          </a:prstGeom>
        </p:spPr>
        <p:txBody>
          <a:bodyPr wrap="square">
            <a:spAutoFit/>
          </a:bodyPr>
          <a:lstStyle/>
          <a:p>
            <a:r>
              <a:rPr lang="en-US" sz="1600" b="1" dirty="0">
                <a:solidFill>
                  <a:schemeClr val="bg2">
                    <a:lumMod val="25000"/>
                  </a:schemeClr>
                </a:solidFill>
                <a:latin typeface="Century Gothic" panose="020B0502020202020204" pitchFamily="34" charset="0"/>
                <a:cs typeface="Avenir Light"/>
              </a:rPr>
              <a:t>e)    DUTY SCHEDULE LISTING</a:t>
            </a:r>
          </a:p>
          <a:p>
            <a:pPr marL="800100" lvl="1" indent="-342900">
              <a:lnSpc>
                <a:spcPct val="150000"/>
              </a:lnSpc>
              <a:buFont typeface="Arial" panose="020B0604020202020204" pitchFamily="34" charset="0"/>
              <a:buChar char="•"/>
            </a:pPr>
            <a:r>
              <a:rPr lang="en-US" sz="1600" dirty="0">
                <a:latin typeface="Century Gothic" panose="020B0502020202020204" pitchFamily="34" charset="0"/>
                <a:cs typeface="Avenir Light"/>
              </a:rPr>
              <a:t>Clocking Schedule</a:t>
            </a:r>
          </a:p>
          <a:p>
            <a:pPr marL="800100" lvl="1" indent="-342900">
              <a:lnSpc>
                <a:spcPct val="150000"/>
              </a:lnSpc>
              <a:buFont typeface="Arial" panose="020B0604020202020204" pitchFamily="34" charset="0"/>
              <a:buChar char="•"/>
            </a:pPr>
            <a:r>
              <a:rPr lang="en-US" sz="1600" dirty="0">
                <a:latin typeface="Century Gothic" panose="020B0502020202020204" pitchFamily="34" charset="0"/>
                <a:cs typeface="Avenir Light"/>
              </a:rPr>
              <a:t>Duty Calendar</a:t>
            </a:r>
          </a:p>
          <a:p>
            <a:pPr marL="800100" lvl="1" indent="-342900">
              <a:lnSpc>
                <a:spcPct val="150000"/>
              </a:lnSpc>
              <a:buFont typeface="Arial" panose="020B0604020202020204" pitchFamily="34" charset="0"/>
              <a:buChar char="•"/>
            </a:pPr>
            <a:r>
              <a:rPr lang="en-US" sz="1600" dirty="0">
                <a:latin typeface="Century Gothic" panose="020B0502020202020204" pitchFamily="34" charset="0"/>
                <a:cs typeface="Avenir Light"/>
              </a:rPr>
              <a:t>Weekly Staff Duty Roster</a:t>
            </a:r>
          </a:p>
          <a:p>
            <a:pPr marL="800100" lvl="1" indent="-342900">
              <a:lnSpc>
                <a:spcPct val="150000"/>
              </a:lnSpc>
              <a:buFont typeface="Arial" panose="020B0604020202020204" pitchFamily="34" charset="0"/>
              <a:buChar char="•"/>
            </a:pPr>
            <a:r>
              <a:rPr lang="en-US" sz="1600" dirty="0">
                <a:latin typeface="Century Gothic" panose="020B0502020202020204" pitchFamily="34" charset="0"/>
                <a:cs typeface="Avenir Light"/>
              </a:rPr>
              <a:t>Monthly Staff Duty Roster</a:t>
            </a:r>
            <a:endParaRPr lang="en-MY" sz="1600" dirty="0">
              <a:latin typeface="Century Gothic" panose="020B0502020202020204" pitchFamily="34" charset="0"/>
              <a:cs typeface="Avenir Light"/>
            </a:endParaRPr>
          </a:p>
        </p:txBody>
      </p:sp>
      <p:sp>
        <p:nvSpPr>
          <p:cNvPr id="3" name="Rectangle 2"/>
          <p:cNvSpPr/>
          <p:nvPr/>
        </p:nvSpPr>
        <p:spPr>
          <a:xfrm>
            <a:off x="4715436" y="661435"/>
            <a:ext cx="6096000" cy="1077218"/>
          </a:xfrm>
          <a:prstGeom prst="rect">
            <a:avLst/>
          </a:prstGeom>
        </p:spPr>
        <p:txBody>
          <a:bodyPr>
            <a:spAutoFit/>
          </a:bodyPr>
          <a:lstStyle/>
          <a:p>
            <a:pPr marL="342900" indent="-342900">
              <a:buAutoNum type="alphaLcParenR" startAt="6"/>
            </a:pPr>
            <a:r>
              <a:rPr lang="en-US" sz="1600" b="1" dirty="0">
                <a:solidFill>
                  <a:schemeClr val="bg2">
                    <a:lumMod val="25000"/>
                  </a:schemeClr>
                </a:solidFill>
                <a:latin typeface="Century Gothic" panose="020B0502020202020204" pitchFamily="34" charset="0"/>
                <a:cs typeface="Avenir Light"/>
              </a:rPr>
              <a:t>  AUDIT TRAIL</a:t>
            </a:r>
          </a:p>
          <a:p>
            <a:pPr marL="800100" lvl="1" indent="-342900">
              <a:lnSpc>
                <a:spcPct val="150000"/>
              </a:lnSpc>
              <a:buFont typeface="Arial" panose="020B0604020202020204" pitchFamily="34" charset="0"/>
              <a:buChar char="•"/>
            </a:pPr>
            <a:r>
              <a:rPr lang="en-US" sz="1600" dirty="0">
                <a:latin typeface="Century Gothic" panose="020B0502020202020204" pitchFamily="34" charset="0"/>
                <a:cs typeface="Avenir Light"/>
              </a:rPr>
              <a:t>Audit Trail</a:t>
            </a:r>
          </a:p>
          <a:p>
            <a:pPr marL="800100" lvl="1" indent="-342900">
              <a:lnSpc>
                <a:spcPct val="150000"/>
              </a:lnSpc>
              <a:buFont typeface="Arial" panose="020B0604020202020204" pitchFamily="34" charset="0"/>
              <a:buChar char="•"/>
            </a:pPr>
            <a:r>
              <a:rPr lang="en-US" sz="1600" dirty="0">
                <a:latin typeface="Century Gothic" panose="020B0502020202020204" pitchFamily="34" charset="0"/>
                <a:cs typeface="Avenir Light"/>
              </a:rPr>
              <a:t>Error Log</a:t>
            </a:r>
          </a:p>
        </p:txBody>
      </p:sp>
    </p:spTree>
    <p:extLst>
      <p:ext uri="{BB962C8B-B14F-4D97-AF65-F5344CB8AC3E}">
        <p14:creationId xmlns:p14="http://schemas.microsoft.com/office/powerpoint/2010/main" val="9245959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40" y="853014"/>
            <a:ext cx="9284659" cy="4665658"/>
          </a:xfrm>
        </p:spPr>
      </p:pic>
      <p:sp>
        <p:nvSpPr>
          <p:cNvPr id="4" name="Text Box 9"/>
          <p:cNvSpPr txBox="1">
            <a:spLocks noChangeArrowheads="1"/>
          </p:cNvSpPr>
          <p:nvPr/>
        </p:nvSpPr>
        <p:spPr bwMode="auto">
          <a:xfrm>
            <a:off x="0" y="6564313"/>
            <a:ext cx="12192000" cy="320675"/>
          </a:xfrm>
          <a:prstGeom prst="rect">
            <a:avLst/>
          </a:prstGeom>
          <a:solidFill>
            <a:schemeClr val="tx1">
              <a:lumMod val="85000"/>
              <a:lumOff val="15000"/>
            </a:schemeClr>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r>
              <a:rPr lang="en-US" altLang="en-US" sz="900" dirty="0">
                <a:solidFill>
                  <a:schemeClr val="bg1"/>
                </a:solidFill>
                <a:latin typeface="Century Gothic" panose="020B0502020202020204" pitchFamily="34" charset="0"/>
              </a:rPr>
              <a:t>Copyright © 2016 </a:t>
            </a:r>
            <a:r>
              <a:rPr lang="en-US" altLang="en-US" sz="900" dirty="0" err="1">
                <a:solidFill>
                  <a:schemeClr val="bg1"/>
                </a:solidFill>
                <a:latin typeface="Century Gothic" panose="020B0502020202020204" pitchFamily="34" charset="0"/>
              </a:rPr>
              <a:t>FingerTec</a:t>
            </a:r>
            <a:r>
              <a:rPr lang="en-US" altLang="en-US" sz="900" dirty="0">
                <a:solidFill>
                  <a:schemeClr val="bg1"/>
                </a:solidFill>
                <a:latin typeface="Century Gothic" panose="020B0502020202020204" pitchFamily="34" charset="0"/>
              </a:rPr>
              <a:t> Worldwide </a:t>
            </a:r>
            <a:r>
              <a:rPr lang="en-US" altLang="en-US" sz="900" dirty="0" err="1">
                <a:solidFill>
                  <a:schemeClr val="bg1"/>
                </a:solidFill>
                <a:latin typeface="Century Gothic" panose="020B0502020202020204" pitchFamily="34" charset="0"/>
              </a:rPr>
              <a:t>Sdn</a:t>
            </a:r>
            <a:r>
              <a:rPr lang="en-US" altLang="en-US" sz="900" dirty="0">
                <a:solidFill>
                  <a:schemeClr val="bg1"/>
                </a:solidFill>
                <a:latin typeface="Century Gothic" panose="020B0502020202020204" pitchFamily="34" charset="0"/>
              </a:rPr>
              <a:t>. Bhd. All rights reserved.</a:t>
            </a:r>
          </a:p>
        </p:txBody>
      </p:sp>
      <p:sp>
        <p:nvSpPr>
          <p:cNvPr id="5" name="Text Box 9"/>
          <p:cNvSpPr txBox="1">
            <a:spLocks noChangeArrowheads="1"/>
          </p:cNvSpPr>
          <p:nvPr/>
        </p:nvSpPr>
        <p:spPr bwMode="auto">
          <a:xfrm>
            <a:off x="0" y="6243638"/>
            <a:ext cx="12192000" cy="320675"/>
          </a:xfrm>
          <a:prstGeom prst="rect">
            <a:avLst/>
          </a:prstGeom>
          <a:solidFill>
            <a:schemeClr val="accent2"/>
          </a:solidFill>
          <a:ln>
            <a:noFill/>
          </a:ln>
          <a:effectLst/>
        </p:spPr>
        <p:txBody>
          <a:bodyPr wrap="square" tIns="91440" bIns="91440">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eaLnBrk="0" hangingPunct="0">
              <a:defRPr>
                <a:solidFill>
                  <a:schemeClr val="tx1"/>
                </a:solidFill>
                <a:latin typeface="Calibri" panose="020F0502020204030204" pitchFamily="34" charset="0"/>
                <a:cs typeface="Arial" panose="020B0604020202020204" pitchFamily="34" charset="0"/>
              </a:defRPr>
            </a:lvl4pPr>
            <a:lvl5pPr eaLnBrk="0" hangingPunct="0">
              <a:defRPr>
                <a:solidFill>
                  <a:schemeClr val="tx1"/>
                </a:solidFill>
                <a:latin typeface="Calibri" panose="020F0502020204030204" pitchFamily="34" charset="0"/>
                <a:cs typeface="Arial" panose="020B0604020202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spcBef>
                <a:spcPct val="50000"/>
              </a:spcBef>
            </a:pPr>
            <a:endParaRPr lang="en-US" altLang="en-US" sz="900" dirty="0">
              <a:solidFill>
                <a:schemeClr val="bg1"/>
              </a:solidFill>
              <a:latin typeface="Century Gothic" panose="020B0502020202020204" pitchFamily="34" charset="0"/>
            </a:endParaRPr>
          </a:p>
        </p:txBody>
      </p:sp>
      <p:sp>
        <p:nvSpPr>
          <p:cNvPr id="6" name="TextBox 5"/>
          <p:cNvSpPr txBox="1"/>
          <p:nvPr/>
        </p:nvSpPr>
        <p:spPr>
          <a:xfrm>
            <a:off x="431063" y="198149"/>
            <a:ext cx="8769714" cy="400110"/>
          </a:xfrm>
          <a:prstGeom prst="rect">
            <a:avLst/>
          </a:prstGeom>
          <a:noFill/>
        </p:spPr>
        <p:txBody>
          <a:bodyPr wrap="square" rtlCol="0">
            <a:spAutoFit/>
          </a:bodyPr>
          <a:lstStyle/>
          <a:p>
            <a:r>
              <a:rPr lang="en-MY" sz="2000" b="1" dirty="0">
                <a:solidFill>
                  <a:schemeClr val="accent2"/>
                </a:solidFill>
                <a:latin typeface="Century Gothic" panose="020B0502020202020204" pitchFamily="34" charset="0"/>
                <a:cs typeface="Avenir Light"/>
              </a:rPr>
              <a:t>PREVIEW, PRINT OR SAVE REPORTS</a:t>
            </a:r>
          </a:p>
        </p:txBody>
      </p:sp>
      <p:sp>
        <p:nvSpPr>
          <p:cNvPr id="9" name="Rectangle 8"/>
          <p:cNvSpPr/>
          <p:nvPr/>
        </p:nvSpPr>
        <p:spPr>
          <a:xfrm>
            <a:off x="0" y="6139543"/>
            <a:ext cx="12192000" cy="4174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cs typeface="Arial" panose="020B0604020202020204" pitchFamily="34" charset="0"/>
              </a:rPr>
              <a:t>CHAPTER 7 - </a:t>
            </a:r>
            <a:r>
              <a:rPr lang="en-US" sz="1400" dirty="0">
                <a:latin typeface="Century Gothic" panose="020B0502020202020204" pitchFamily="34" charset="0"/>
                <a:cs typeface="Avenir Light"/>
              </a:rPr>
              <a:t>Reports Management</a:t>
            </a:r>
            <a:endParaRPr lang="en-MY" sz="1400" dirty="0">
              <a:latin typeface="Century Gothic" panose="020B0502020202020204" pitchFamily="34" charset="0"/>
              <a:cs typeface="Avenir Light"/>
            </a:endParaRPr>
          </a:p>
        </p:txBody>
      </p:sp>
      <p:sp>
        <p:nvSpPr>
          <p:cNvPr id="10" name="Content Placeholder 2"/>
          <p:cNvSpPr txBox="1">
            <a:spLocks/>
          </p:cNvSpPr>
          <p:nvPr/>
        </p:nvSpPr>
        <p:spPr>
          <a:xfrm>
            <a:off x="431063" y="750966"/>
            <a:ext cx="10515600" cy="3589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MY" sz="1600" i="1" dirty="0">
                <a:latin typeface="Century Gothic" panose="020B0502020202020204" pitchFamily="34" charset="0"/>
                <a:cs typeface="Avenir Light"/>
              </a:rPr>
              <a:t>Select the particular report for viewing/printing &gt; Select the filter options on the left panel &gt; Click Generate.</a:t>
            </a:r>
            <a:endParaRPr lang="en-MY" sz="1600" dirty="0">
              <a:latin typeface="Century Gothic" panose="020B0502020202020204" pitchFamily="34" charset="0"/>
              <a:cs typeface="Avenir Light"/>
            </a:endParaRPr>
          </a:p>
          <a:p>
            <a:pPr marL="0" indent="0">
              <a:lnSpc>
                <a:spcPct val="150000"/>
              </a:lnSpc>
              <a:buFont typeface="Arial" panose="020B0604020202020204" pitchFamily="34" charset="0"/>
              <a:buNone/>
            </a:pPr>
            <a:r>
              <a:rPr lang="en-MY" sz="1600" dirty="0">
                <a:latin typeface="Century Gothic" panose="020B0502020202020204" pitchFamily="34" charset="0"/>
                <a:cs typeface="Avenir Light"/>
              </a:rPr>
              <a:t>Report will be generated on the right panel.</a:t>
            </a:r>
          </a:p>
          <a:p>
            <a:pPr marL="0" indent="0">
              <a:lnSpc>
                <a:spcPct val="150000"/>
              </a:lnSpc>
              <a:buFont typeface="Arial" panose="020B0604020202020204" pitchFamily="34" charset="0"/>
              <a:buNone/>
            </a:pPr>
            <a:r>
              <a:rPr lang="en-MY" sz="1600" b="1" dirty="0">
                <a:solidFill>
                  <a:schemeClr val="bg2">
                    <a:lumMod val="25000"/>
                  </a:schemeClr>
                </a:solidFill>
                <a:latin typeface="Century Gothic" panose="020B0502020202020204" pitchFamily="34" charset="0"/>
                <a:cs typeface="Avenir Light"/>
              </a:rPr>
              <a:t>1. To Print Reports: </a:t>
            </a:r>
            <a:r>
              <a:rPr lang="en-MY" sz="1600" dirty="0">
                <a:latin typeface="Century Gothic" panose="020B0502020202020204" pitchFamily="34" charset="0"/>
                <a:cs typeface="Avenir Light"/>
              </a:rPr>
              <a:t>Click on the Print Icon.</a:t>
            </a:r>
          </a:p>
          <a:p>
            <a:pPr marL="0" indent="0">
              <a:lnSpc>
                <a:spcPct val="150000"/>
              </a:lnSpc>
              <a:buFont typeface="Arial" panose="020B0604020202020204" pitchFamily="34" charset="0"/>
              <a:buNone/>
            </a:pPr>
            <a:r>
              <a:rPr lang="en-MY" sz="1600" b="1" dirty="0">
                <a:solidFill>
                  <a:schemeClr val="bg2">
                    <a:lumMod val="25000"/>
                  </a:schemeClr>
                </a:solidFill>
                <a:latin typeface="Century Gothic" panose="020B0502020202020204" pitchFamily="34" charset="0"/>
                <a:cs typeface="Avenir Light"/>
              </a:rPr>
              <a:t>2. To Save Reports: </a:t>
            </a:r>
            <a:r>
              <a:rPr lang="en-MY" sz="1600" dirty="0">
                <a:latin typeface="Century Gothic" panose="020B0502020202020204" pitchFamily="34" charset="0"/>
                <a:cs typeface="Avenir Light"/>
              </a:rPr>
              <a:t>Click on the Save Icon &gt; Select the file format &gt; Click OK to proceed.</a:t>
            </a:r>
          </a:p>
          <a:p>
            <a:pPr marL="0" indent="0">
              <a:lnSpc>
                <a:spcPct val="150000"/>
              </a:lnSpc>
              <a:buFont typeface="Arial" panose="020B0604020202020204" pitchFamily="34" charset="0"/>
              <a:buNone/>
            </a:pPr>
            <a:r>
              <a:rPr lang="en-MY" sz="1600" b="1" dirty="0">
                <a:solidFill>
                  <a:schemeClr val="bg2">
                    <a:lumMod val="25000"/>
                  </a:schemeClr>
                </a:solidFill>
                <a:latin typeface="Century Gothic" panose="020B0502020202020204" pitchFamily="34" charset="0"/>
                <a:cs typeface="Avenir Light"/>
              </a:rPr>
              <a:t>3. To Send Reports via Email: </a:t>
            </a:r>
            <a:r>
              <a:rPr lang="en-MY" sz="1600" dirty="0">
                <a:latin typeface="Century Gothic" panose="020B0502020202020204" pitchFamily="34" charset="0"/>
                <a:cs typeface="Avenir Light"/>
              </a:rPr>
              <a:t>Click on the Mail Icon &gt; Select the file format &gt; Click OK to save digital file &gt; New email will be automatically created from the email provider &gt; Insert recipients‘ email address to send.</a:t>
            </a:r>
          </a:p>
          <a:p>
            <a:pPr marL="0" indent="0">
              <a:buFont typeface="Arial" panose="020B0604020202020204" pitchFamily="34" charset="0"/>
              <a:buNone/>
            </a:pPr>
            <a:endParaRPr lang="en-MY" dirty="0"/>
          </a:p>
        </p:txBody>
      </p:sp>
    </p:spTree>
    <p:extLst>
      <p:ext uri="{BB962C8B-B14F-4D97-AF65-F5344CB8AC3E}">
        <p14:creationId xmlns:p14="http://schemas.microsoft.com/office/powerpoint/2010/main" val="1007512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10515</Words>
  <Application>Microsoft Office PowerPoint</Application>
  <PresentationFormat>Widescreen</PresentationFormat>
  <Paragraphs>854</Paragraphs>
  <Slides>99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99</vt:i4>
      </vt:variant>
    </vt:vector>
  </HeadingPairs>
  <TitlesOfParts>
    <vt:vector size="108" baseType="lpstr">
      <vt:lpstr>Arial</vt:lpstr>
      <vt:lpstr>Avenir Light</vt:lpstr>
      <vt:lpstr>Calibri</vt:lpstr>
      <vt:lpstr>Calibri Light</vt:lpstr>
      <vt:lpstr>Century Gothic</vt:lpstr>
      <vt:lpstr>Cordia New</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41</cp:revision>
  <dcterms:created xsi:type="dcterms:W3CDTF">2016-07-12T05:49:47Z</dcterms:created>
  <dcterms:modified xsi:type="dcterms:W3CDTF">2016-07-12T10:21:01Z</dcterms:modified>
</cp:coreProperties>
</file>