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C69"/>
    <a:srgbClr val="9E201E"/>
    <a:srgbClr val="727E90"/>
    <a:srgbClr val="E0FFFC"/>
    <a:srgbClr val="3B4848"/>
    <a:srgbClr val="96A8BD"/>
    <a:srgbClr val="FEFFFC"/>
    <a:srgbClr val="2A0806"/>
    <a:srgbClr val="4F100C"/>
    <a:srgbClr val="8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58" autoAdjust="0"/>
  </p:normalViewPr>
  <p:slideViewPr>
    <p:cSldViewPr snapToGrid="0" snapToObjects="1">
      <p:cViewPr>
        <p:scale>
          <a:sx n="107" d="100"/>
          <a:sy n="107" d="100"/>
        </p:scale>
        <p:origin x="-1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9586D-CC2F-45C4-9419-A323A9ABE71C}" type="datetimeFigureOut">
              <a:rPr lang="en-MY" smtClean="0"/>
              <a:t>2/17/12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2969-4EB1-4E8F-A3B3-EEDA3A29B3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805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701988"/>
            <a:ext cx="9144001" cy="3156012"/>
          </a:xfrm>
          <a:prstGeom prst="rect">
            <a:avLst/>
          </a:prstGeom>
          <a:gradFill>
            <a:gsLst>
              <a:gs pos="13000">
                <a:schemeClr val="bg1">
                  <a:lumMod val="85000"/>
                </a:schemeClr>
              </a:gs>
              <a:gs pos="81000">
                <a:srgbClr val="FEFFFC"/>
              </a:gs>
            </a:gsLst>
            <a:lin ang="159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562" y="1589102"/>
            <a:ext cx="7298063" cy="9002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A02C2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562" y="2504609"/>
            <a:ext cx="7191237" cy="36215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62" cy="26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entagon 9"/>
          <p:cNvSpPr/>
          <p:nvPr userDrawn="1"/>
        </p:nvSpPr>
        <p:spPr>
          <a:xfrm flipH="1">
            <a:off x="5181600" y="730190"/>
            <a:ext cx="3962400" cy="361867"/>
          </a:xfrm>
          <a:prstGeom prst="homePlate">
            <a:avLst>
              <a:gd name="adj" fmla="val 2458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595959"/>
                </a:solidFill>
                <a:latin typeface="Cambria" pitchFamily="18" charset="0"/>
              </a:rPr>
              <a:t>  SALES TRAINING |</a:t>
            </a:r>
            <a:r>
              <a:rPr lang="en-US" sz="1600" dirty="0">
                <a:solidFill>
                  <a:srgbClr val="696969"/>
                </a:solidFill>
                <a:latin typeface="Cambria" pitchFamily="18" charset="0"/>
              </a:rPr>
              <a:t>www.fingertec.com</a:t>
            </a:r>
          </a:p>
        </p:txBody>
      </p:sp>
    </p:spTree>
    <p:extLst>
      <p:ext uri="{BB962C8B-B14F-4D97-AF65-F5344CB8AC3E}">
        <p14:creationId xmlns:p14="http://schemas.microsoft.com/office/powerpoint/2010/main" val="11399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8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7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5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BB00-CFC9-C24A-9F05-EC291E7BF3BD}" type="datetimeFigureOut">
              <a:rPr lang="en-US" smtClean="0"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58BC-A7EF-B344-95C8-88CC572B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3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27E90"/>
            </a:gs>
            <a:gs pos="66000">
              <a:srgbClr val="3B4848"/>
            </a:gs>
            <a:gs pos="21000">
              <a:srgbClr val="FEFFF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2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42" y="1888088"/>
            <a:ext cx="5896795" cy="227528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Access Control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with Advanced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Facial Recognition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Technology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478492"/>
            <a:ext cx="6205491" cy="856413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Face ID 3 gives users a 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contactless and hassle-free 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verification option.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12" descr="Screen Shot 2012-02-10 at 2.27.26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38" y="932155"/>
            <a:ext cx="4041508" cy="1160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6579" y="6134470"/>
            <a:ext cx="521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SALES TRAINING|</a:t>
            </a:r>
            <a:r>
              <a:rPr lang="en-US" sz="2000" dirty="0" smtClean="0">
                <a:solidFill>
                  <a:schemeClr val="bg1"/>
                </a:solidFill>
              </a:rPr>
              <a:t>www.fingertec.com</a:t>
            </a:r>
            <a:endParaRPr lang="en-M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0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88" y="1411548"/>
            <a:ext cx="7298063" cy="9002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Installation Made Easy with FingerTec</a:t>
            </a:r>
            <a:endParaRPr lang="en-US" sz="32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46089" y="2223392"/>
            <a:ext cx="5788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B4848"/>
                </a:solidFill>
                <a:latin typeface="Cambria"/>
                <a:cs typeface="Cambria"/>
              </a:rPr>
              <a:t>Site visits are very important in the installation process!</a:t>
            </a:r>
            <a:r>
              <a:rPr lang="en-US" altLang="zh-CN" sz="2000" dirty="0">
                <a:solidFill>
                  <a:srgbClr val="3B4848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solidFill>
                  <a:srgbClr val="3B4848"/>
                </a:solidFill>
                <a:latin typeface="Cambria"/>
                <a:ea typeface="Kozuka Gothic Pro M" charset="0"/>
                <a:cs typeface="Cambria"/>
              </a:rPr>
              <a:t> Take note of the surrounding features such as:</a:t>
            </a:r>
            <a:endParaRPr lang="en-US" altLang="zh-CN" sz="2000" dirty="0">
              <a:solidFill>
                <a:srgbClr val="3B4848"/>
              </a:solidFill>
              <a:latin typeface="Cambria"/>
              <a:ea typeface="Kozuka Gothic Pro M" charset="0"/>
              <a:cs typeface="Cambria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69504" y="3673128"/>
            <a:ext cx="549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Type of door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Number of entrances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Type of security level needed </a:t>
            </a:r>
            <a:endParaRPr lang="en-US" altLang="zh-CN" dirty="0">
              <a:solidFill>
                <a:srgbClr val="3366FF"/>
              </a:solidFill>
              <a:latin typeface="Cambria"/>
              <a:ea typeface="Kozuka Gothic Pro M" charset="0"/>
              <a:cs typeface="Cambria"/>
            </a:endParaRPr>
          </a:p>
        </p:txBody>
      </p:sp>
      <p:pic>
        <p:nvPicPr>
          <p:cNvPr id="7" name="Picture 15" descr="http://sales.fingertec.com/images/imagebank/licensedimg/FT-img191-1000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CF2"/>
              </a:clrFrom>
              <a:clrTo>
                <a:srgbClr val="E7E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0"/>
          <a:stretch>
            <a:fillRect/>
          </a:stretch>
        </p:blipFill>
        <p:spPr bwMode="auto">
          <a:xfrm>
            <a:off x="3886200" y="2133601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284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0" y="3337555"/>
            <a:ext cx="2362200" cy="811144"/>
          </a:xfrm>
          <a:prstGeom prst="homePlate">
            <a:avLst>
              <a:gd name="adj" fmla="val 38889"/>
            </a:avLst>
          </a:prstGeom>
          <a:gradFill flip="none" rotWithShape="1">
            <a:gsLst>
              <a:gs pos="68000">
                <a:srgbClr val="3B4848"/>
              </a:gs>
              <a:gs pos="100000">
                <a:srgbClr val="727E90"/>
              </a:gs>
            </a:gsLst>
            <a:lin ang="27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endParaRPr lang="en-US" b="1">
              <a:solidFill>
                <a:srgbClr val="FFFFFF"/>
              </a:solidFill>
              <a:latin typeface="Myriad Pro Cond" charset="0"/>
            </a:endParaRPr>
          </a:p>
        </p:txBody>
      </p:sp>
      <p:pic>
        <p:nvPicPr>
          <p:cNvPr id="6" name="Picture 9" descr="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93" y="1216241"/>
            <a:ext cx="2441757" cy="39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22" y="2318161"/>
            <a:ext cx="2025854" cy="319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97" y="4184247"/>
            <a:ext cx="2388093" cy="266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66900" y="1374775"/>
            <a:ext cx="579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rgbClr val="3B4848"/>
                </a:solidFill>
                <a:latin typeface="Myriad Pro Cond" charset="0"/>
              </a:rPr>
              <a:t>Scout for a good installer to connect door accessories</a:t>
            </a:r>
            <a:endParaRPr lang="en-US" altLang="zh-CN" sz="1400" b="1" dirty="0">
              <a:solidFill>
                <a:srgbClr val="3B4848"/>
              </a:solidFill>
              <a:latin typeface="Myriad Pro Cond" charset="0"/>
              <a:ea typeface="Kozuka Gothic Pro M" charset="0"/>
              <a:cs typeface="Kozuka Gothic Pro M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3572392" y="1984375"/>
            <a:ext cx="23802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3B4848"/>
                </a:solidFill>
                <a:latin typeface="Myriad Pro Cond" charset="0"/>
              </a:rPr>
              <a:t>Prepare door accessories </a:t>
            </a:r>
            <a:endParaRPr lang="en-US" sz="1400" b="1" dirty="0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3163921" y="2593975"/>
            <a:ext cx="31971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3B4848"/>
                </a:solidFill>
                <a:latin typeface="Myriad Pro Cond" charset="0"/>
              </a:rPr>
              <a:t>Measure the position of installation </a:t>
            </a:r>
            <a:endParaRPr lang="en-US" sz="1400" b="1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2057400" y="3201988"/>
            <a:ext cx="541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3B4848"/>
                </a:solidFill>
                <a:latin typeface="Myriad Pro Cond" charset="0"/>
              </a:rPr>
              <a:t>Inspect wall to avoid damaging other cables during hacking</a:t>
            </a:r>
            <a:endParaRPr lang="en-US" sz="1400" b="1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3348322" y="4421188"/>
            <a:ext cx="2828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3B4848"/>
                </a:solidFill>
                <a:latin typeface="Myriad Pro Cond" charset="0"/>
              </a:rPr>
              <a:t>Install TCMS V2 software in PC</a:t>
            </a:r>
            <a:endParaRPr lang="en-US" sz="1400" b="1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14" name="Rectangle 8"/>
          <p:cNvSpPr>
            <a:spLocks/>
          </p:cNvSpPr>
          <p:nvPr/>
        </p:nvSpPr>
        <p:spPr bwMode="auto">
          <a:xfrm>
            <a:off x="2284413" y="5029200"/>
            <a:ext cx="495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3B4848"/>
                </a:solidFill>
                <a:latin typeface="Myriad Pro Cond" charset="0"/>
              </a:rPr>
              <a:t>Test network connection between terminal and PC</a:t>
            </a:r>
            <a:endParaRPr lang="en-US" sz="1400" b="1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 bwMode="auto">
          <a:xfrm>
            <a:off x="3612806" y="5638800"/>
            <a:ext cx="22993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3B4848"/>
                </a:solidFill>
                <a:latin typeface="Myriad Pro Cond" charset="0"/>
              </a:rPr>
              <a:t>Mount reader on the wall </a:t>
            </a:r>
            <a:endParaRPr lang="en-US" sz="1400" b="1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3719010" y="6248400"/>
            <a:ext cx="2086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3B4848"/>
                </a:solidFill>
                <a:latin typeface="Myriad Pro Cond" charset="0"/>
              </a:rPr>
              <a:t>Test the whole system </a:t>
            </a:r>
            <a:endParaRPr lang="en-US" sz="1400" b="1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17" name="Down Arrow 16"/>
          <p:cNvSpPr>
            <a:spLocks/>
          </p:cNvSpPr>
          <p:nvPr/>
        </p:nvSpPr>
        <p:spPr bwMode="auto">
          <a:xfrm>
            <a:off x="4657725" y="1733550"/>
            <a:ext cx="209550" cy="198438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18" name="Down Arrow 17"/>
          <p:cNvSpPr>
            <a:spLocks/>
          </p:cNvSpPr>
          <p:nvPr/>
        </p:nvSpPr>
        <p:spPr bwMode="auto">
          <a:xfrm>
            <a:off x="4657725" y="2343150"/>
            <a:ext cx="209550" cy="198438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19" name="Down Arrow 18"/>
          <p:cNvSpPr>
            <a:spLocks/>
          </p:cNvSpPr>
          <p:nvPr/>
        </p:nvSpPr>
        <p:spPr bwMode="auto">
          <a:xfrm>
            <a:off x="4657725" y="2952750"/>
            <a:ext cx="209550" cy="198438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20" name="Down Arrow 19"/>
          <p:cNvSpPr>
            <a:spLocks/>
          </p:cNvSpPr>
          <p:nvPr/>
        </p:nvSpPr>
        <p:spPr bwMode="auto">
          <a:xfrm>
            <a:off x="4657725" y="3562350"/>
            <a:ext cx="209550" cy="198438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21" name="Down Arrow 20"/>
          <p:cNvSpPr>
            <a:spLocks/>
          </p:cNvSpPr>
          <p:nvPr/>
        </p:nvSpPr>
        <p:spPr bwMode="auto">
          <a:xfrm>
            <a:off x="4657725" y="4779963"/>
            <a:ext cx="209550" cy="198437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22" name="Down Arrow 21"/>
          <p:cNvSpPr>
            <a:spLocks/>
          </p:cNvSpPr>
          <p:nvPr/>
        </p:nvSpPr>
        <p:spPr bwMode="auto">
          <a:xfrm>
            <a:off x="4657725" y="5389563"/>
            <a:ext cx="209550" cy="198437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23" name="Down Arrow 22"/>
          <p:cNvSpPr>
            <a:spLocks/>
          </p:cNvSpPr>
          <p:nvPr/>
        </p:nvSpPr>
        <p:spPr bwMode="auto">
          <a:xfrm>
            <a:off x="4657725" y="5999163"/>
            <a:ext cx="209550" cy="198437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327400"/>
            <a:ext cx="21812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Myriad Pro Cond" charset="0"/>
              </a:rPr>
              <a:t>Installation Process</a:t>
            </a:r>
            <a:endParaRPr lang="en-US" sz="2400" b="1" dirty="0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26" name="Rectangle 7"/>
          <p:cNvSpPr>
            <a:spLocks/>
          </p:cNvSpPr>
          <p:nvPr/>
        </p:nvSpPr>
        <p:spPr bwMode="auto">
          <a:xfrm>
            <a:off x="3398116" y="3811588"/>
            <a:ext cx="2728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3B4848"/>
                </a:solidFill>
                <a:latin typeface="Myriad Pro Cond" charset="0"/>
              </a:rPr>
              <a:t>Connect all cables to terminal</a:t>
            </a:r>
            <a:endParaRPr lang="en-US" sz="1400" b="1">
              <a:solidFill>
                <a:srgbClr val="3B4848"/>
              </a:solidFill>
              <a:latin typeface="Myriad Pro Cond" charset="0"/>
            </a:endParaRPr>
          </a:p>
        </p:txBody>
      </p:sp>
      <p:sp>
        <p:nvSpPr>
          <p:cNvPr id="27" name="Down Arrow 26"/>
          <p:cNvSpPr>
            <a:spLocks/>
          </p:cNvSpPr>
          <p:nvPr/>
        </p:nvSpPr>
        <p:spPr bwMode="auto">
          <a:xfrm>
            <a:off x="4657725" y="4170363"/>
            <a:ext cx="209550" cy="198437"/>
          </a:xfrm>
          <a:prstGeom prst="downArrow">
            <a:avLst>
              <a:gd name="adj1" fmla="val 50000"/>
              <a:gd name="adj2" fmla="val 57421"/>
            </a:avLst>
          </a:prstGeom>
          <a:gradFill rotWithShape="1">
            <a:gsLst>
              <a:gs pos="0">
                <a:srgbClr val="880000">
                  <a:alpha val="93999"/>
                </a:srgbClr>
              </a:gs>
              <a:gs pos="50000">
                <a:srgbClr val="C50000">
                  <a:alpha val="71999"/>
                </a:srgbClr>
              </a:gs>
              <a:gs pos="100000">
                <a:srgbClr val="EA0000">
                  <a:alpha val="50000"/>
                </a:srgbClr>
              </a:gs>
            </a:gsLst>
            <a:lin ang="16200000" scaled="1"/>
          </a:gradFill>
          <a:ln w="9525">
            <a:solidFill>
              <a:srgbClr val="86001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400" b="1">
              <a:solidFill>
                <a:srgbClr val="FFFFFF"/>
              </a:solidFill>
              <a:latin typeface="Myriad Pro Cond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1770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u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8628" y="3216820"/>
            <a:ext cx="5047515" cy="36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TCMS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48" y="2264151"/>
            <a:ext cx="4256408" cy="19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39294" y="1371599"/>
            <a:ext cx="7239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E201E"/>
                </a:solidFill>
                <a:latin typeface="Cambria" charset="0"/>
                <a:ea typeface="Kozuka Gothic Pro M" charset="0"/>
                <a:cs typeface="Kozuka Gothic Pro M" charset="0"/>
              </a:rPr>
              <a:t>TCMS V2 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charset="0"/>
                <a:ea typeface="Kozuka Gothic Pro M" charset="0"/>
                <a:cs typeface="Kozuka Gothic Pro M" charset="0"/>
              </a:rPr>
              <a:t>The Soul of the FingerTec system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968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83402"/>
            <a:ext cx="9144001" cy="426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83694" y="1531404"/>
            <a:ext cx="7239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9E201E"/>
                </a:solidFill>
                <a:latin typeface="Cambria" charset="0"/>
                <a:ea typeface="Kozuka Gothic Pro M" charset="0"/>
                <a:cs typeface="Kozuka Gothic Pro M" charset="0"/>
              </a:rPr>
              <a:t>TimeTec</a:t>
            </a:r>
            <a:endParaRPr lang="en-US" sz="3200" b="1" dirty="0" smtClean="0">
              <a:solidFill>
                <a:srgbClr val="9E201E"/>
              </a:solidFill>
              <a:latin typeface="Cambria" charset="0"/>
              <a:ea typeface="Kozuka Gothic Pro M" charset="0"/>
              <a:cs typeface="Kozuka Gothic Pro M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charset="0"/>
                <a:ea typeface="Kozuka Gothic Pro M" charset="0"/>
                <a:cs typeface="Kozuka Gothic Pro M" charset="0"/>
              </a:rPr>
              <a:t>The Web-based Attendance Solution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mbria" charset="0"/>
              <a:ea typeface="Kozuka Gothic Pro M" charset="0"/>
              <a:cs typeface="Kozuka Gothic Pro M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839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45" y="2668241"/>
            <a:ext cx="3157368" cy="33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31026" y="1518824"/>
            <a:ext cx="7399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E201E"/>
                </a:solidFill>
                <a:latin typeface="Cambria" charset="0"/>
                <a:ea typeface="Kozuka Gothic Pro M" charset="0"/>
                <a:cs typeface="Kozuka Gothic Pro M" charset="0"/>
              </a:rPr>
              <a:t>Face ID 3 Demonstration</a:t>
            </a:r>
            <a:endParaRPr lang="en-US" altLang="zh-CN" sz="3200" b="1" dirty="0">
              <a:solidFill>
                <a:srgbClr val="9E201E"/>
              </a:solidFill>
              <a:latin typeface="Cambria" charset="0"/>
              <a:ea typeface="Kozuka Gothic Pro M" charset="0"/>
              <a:cs typeface="Kozuka Gothic Pro M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52489" y="2043543"/>
            <a:ext cx="5380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ea typeface="Kozuka Gothic Pro M" charset="0"/>
                <a:cs typeface="Cambria"/>
              </a:rPr>
              <a:t>Watch how FingerTec really makes things easy!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Cambria"/>
              <a:ea typeface="Kozuka Gothic Pro M" charset="0"/>
              <a:cs typeface="Cambria"/>
            </a:endParaRPr>
          </a:p>
        </p:txBody>
      </p:sp>
      <p:pic>
        <p:nvPicPr>
          <p:cNvPr id="16" name="Picture 15" descr="faceid3-fron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1" y="3861839"/>
            <a:ext cx="2364713" cy="236471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  <p:pic>
        <p:nvPicPr>
          <p:cNvPr id="13" name="Picture 9" descr="gal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0"/>
          <a:stretch/>
        </p:blipFill>
        <p:spPr bwMode="auto">
          <a:xfrm flipH="1">
            <a:off x="4571999" y="2838792"/>
            <a:ext cx="4394447" cy="40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1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33582" y="1322541"/>
            <a:ext cx="6110418" cy="11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9E201E"/>
                </a:solidFill>
                <a:latin typeface="Cambria"/>
                <a:ea typeface="Kozuka Gothic Pro M" charset="0"/>
                <a:cs typeface="Cambria"/>
              </a:rPr>
              <a:t>View Attendance &amp; Print Reports</a:t>
            </a:r>
            <a:endParaRPr lang="en-US" sz="3200" dirty="0">
              <a:solidFill>
                <a:srgbClr val="9E201E"/>
              </a:solidFill>
              <a:latin typeface="Cambria"/>
              <a:ea typeface="Kozuka Gothic Pro M" charset="0"/>
              <a:cs typeface="Cambria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33582" y="2590599"/>
            <a:ext cx="5584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35C69"/>
                </a:solidFill>
                <a:latin typeface="Cambria"/>
                <a:ea typeface="Kozuka Gothic Pro M" charset="0"/>
                <a:cs typeface="Cambria"/>
              </a:rPr>
              <a:t>It’s all easy with FingerTec &amp; the TCMS V2!</a:t>
            </a:r>
            <a:endParaRPr lang="en-US" altLang="zh-CN" sz="2000" dirty="0">
              <a:solidFill>
                <a:srgbClr val="535C69"/>
              </a:solidFill>
              <a:latin typeface="Cambria"/>
              <a:ea typeface="Kozuka Gothic Pro M" charset="0"/>
              <a:cs typeface="Cambria"/>
            </a:endParaRPr>
          </a:p>
        </p:txBody>
      </p:sp>
      <p:pic>
        <p:nvPicPr>
          <p:cNvPr id="7" name="Picture 11" descr="ga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7" y="1525480"/>
            <a:ext cx="3402774" cy="53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41" y="3098430"/>
            <a:ext cx="3827148" cy="32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913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1399505" y="2065414"/>
            <a:ext cx="0" cy="37153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21" descr="ga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15" y="2294077"/>
            <a:ext cx="4216508" cy="45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993" y="1370036"/>
            <a:ext cx="7298063" cy="9002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Frequently Asked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993" y="2199118"/>
            <a:ext cx="4696287" cy="358166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900"/>
              </a:spcAft>
              <a:buClr>
                <a:srgbClr val="FF0000"/>
              </a:buClr>
              <a:buSzPct val="200000"/>
            </a:pPr>
            <a:r>
              <a:rPr lang="en-US" sz="1800" dirty="0">
                <a:solidFill>
                  <a:srgbClr val="535C69"/>
                </a:solidFill>
              </a:rPr>
              <a:t>What kind of verification methods are available with the Face ID 3</a:t>
            </a:r>
            <a:r>
              <a:rPr lang="en-US" sz="1800" dirty="0" smtClean="0">
                <a:solidFill>
                  <a:srgbClr val="535C69"/>
                </a:solidFill>
              </a:rPr>
              <a:t>?</a:t>
            </a:r>
          </a:p>
          <a:p>
            <a:pPr>
              <a:spcBef>
                <a:spcPts val="200"/>
              </a:spcBef>
              <a:spcAft>
                <a:spcPts val="900"/>
              </a:spcAft>
              <a:buClr>
                <a:srgbClr val="FF0000"/>
              </a:buClr>
              <a:buSzPct val="200000"/>
            </a:pPr>
            <a:r>
              <a:rPr lang="en-US" sz="1800" dirty="0" smtClean="0">
                <a:solidFill>
                  <a:srgbClr val="535C69"/>
                </a:solidFill>
              </a:rPr>
              <a:t>Can the Face ID 3 be integrated with other terminals in a system?</a:t>
            </a:r>
          </a:p>
          <a:p>
            <a:pPr>
              <a:spcBef>
                <a:spcPts val="200"/>
              </a:spcBef>
              <a:spcAft>
                <a:spcPts val="900"/>
              </a:spcAft>
              <a:buClr>
                <a:srgbClr val="FF0000"/>
              </a:buClr>
              <a:buSzPct val="200000"/>
            </a:pPr>
            <a:r>
              <a:rPr lang="en-US" sz="1800" dirty="0" smtClean="0">
                <a:solidFill>
                  <a:srgbClr val="535C69"/>
                </a:solidFill>
              </a:rPr>
              <a:t>If I wear glasses during enrollment and not verification, will the Face ID 3 still recognize me?</a:t>
            </a:r>
          </a:p>
          <a:p>
            <a:pPr>
              <a:spcBef>
                <a:spcPts val="200"/>
              </a:spcBef>
              <a:spcAft>
                <a:spcPts val="900"/>
              </a:spcAft>
              <a:buClr>
                <a:srgbClr val="FF0000"/>
              </a:buClr>
              <a:buSzPct val="200000"/>
            </a:pPr>
            <a:r>
              <a:rPr lang="en-US" sz="1800" dirty="0">
                <a:solidFill>
                  <a:srgbClr val="535C69"/>
                </a:solidFill>
              </a:rPr>
              <a:t>In what format are the face templates stored?</a:t>
            </a:r>
          </a:p>
          <a:p>
            <a:pPr>
              <a:spcBef>
                <a:spcPts val="200"/>
              </a:spcBef>
              <a:spcAft>
                <a:spcPts val="900"/>
              </a:spcAft>
              <a:buClr>
                <a:srgbClr val="FF0000"/>
              </a:buClr>
              <a:buSzPct val="200000"/>
            </a:pPr>
            <a:r>
              <a:rPr lang="en-US" sz="1800" dirty="0">
                <a:solidFill>
                  <a:srgbClr val="535C69"/>
                </a:solidFill>
              </a:rPr>
              <a:t>Can the Face ID 3 verify in the dark?</a:t>
            </a:r>
          </a:p>
          <a:p>
            <a:pPr>
              <a:spcBef>
                <a:spcPts val="200"/>
              </a:spcBef>
              <a:buSzPct val="200000"/>
            </a:pPr>
            <a:endParaRPr lang="en-US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77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1266" y="1614254"/>
            <a:ext cx="3597863" cy="1470025"/>
          </a:xfrm>
        </p:spPr>
        <p:txBody>
          <a:bodyPr>
            <a:normAutofit/>
          </a:bodyPr>
          <a:lstStyle/>
          <a:p>
            <a:r>
              <a:rPr lang="en-US" sz="5400" b="0" dirty="0" smtClean="0">
                <a:solidFill>
                  <a:srgbClr val="727E90"/>
                </a:solidFill>
              </a:rPr>
              <a:t>Thank You</a:t>
            </a:r>
            <a:endParaRPr lang="en-US" sz="5400" b="0" dirty="0">
              <a:solidFill>
                <a:srgbClr val="727E90"/>
              </a:solidFill>
            </a:endParaRPr>
          </a:p>
        </p:txBody>
      </p:sp>
      <p:pic>
        <p:nvPicPr>
          <p:cNvPr id="5" name="Picture 4" descr="Screen Shot 2012-02-10 at 2.27.26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31" y="3525399"/>
            <a:ext cx="3740298" cy="10744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91266" y="4406887"/>
            <a:ext cx="3853328" cy="625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000" dirty="0" smtClean="0">
                <a:solidFill>
                  <a:srgbClr val="9E201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Access Control with Advanced Facial Recognition Technology</a:t>
            </a:r>
            <a:endParaRPr lang="en-US" sz="2000" dirty="0">
              <a:solidFill>
                <a:srgbClr val="9E201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84" y="113664"/>
            <a:ext cx="2745816" cy="7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6579" y="6134470"/>
            <a:ext cx="521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SALES TRAINING|</a:t>
            </a:r>
            <a:r>
              <a:rPr lang="en-US" sz="2000" dirty="0" smtClean="0">
                <a:solidFill>
                  <a:schemeClr val="bg1"/>
                </a:solidFill>
              </a:rPr>
              <a:t>www.fingertec.com</a:t>
            </a:r>
            <a:endParaRPr lang="en-M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2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215" y="1710549"/>
            <a:ext cx="6256920" cy="1380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The demand for biometrics is slowly moving toward tighter security, by employing  </a:t>
            </a:r>
            <a:r>
              <a:rPr lang="en-US" sz="2000" b="1" dirty="0" smtClean="0">
                <a:solidFill>
                  <a:srgbClr val="8F0000"/>
                </a:solidFill>
              </a:rPr>
              <a:t>facial recognition </a:t>
            </a:r>
            <a:r>
              <a:rPr lang="en-US" sz="2000" dirty="0" smtClean="0"/>
              <a:t>for access control.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00" y="3230166"/>
            <a:ext cx="2993550" cy="2691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284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640" y="1527602"/>
            <a:ext cx="8229600" cy="60650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A02C23"/>
                </a:solidFill>
              </a:rPr>
              <a:t>Benefits of a Biometric System</a:t>
            </a:r>
            <a:endParaRPr lang="en-US" sz="3200" dirty="0">
              <a:solidFill>
                <a:srgbClr val="A02C2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1640" y="2253249"/>
            <a:ext cx="5762988" cy="38196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27E90"/>
                </a:solidFill>
              </a:rPr>
              <a:t>Convenient in usage</a:t>
            </a:r>
          </a:p>
          <a:p>
            <a:r>
              <a:rPr lang="en-US" sz="2000" dirty="0" smtClean="0">
                <a:solidFill>
                  <a:srgbClr val="727E90"/>
                </a:solidFill>
              </a:rPr>
              <a:t>Accurate data – No “buddy punching”</a:t>
            </a:r>
          </a:p>
          <a:p>
            <a:r>
              <a:rPr lang="en-US" sz="2000" dirty="0" smtClean="0">
                <a:solidFill>
                  <a:srgbClr val="727E90"/>
                </a:solidFill>
              </a:rPr>
              <a:t>Contactless (face recognition)</a:t>
            </a:r>
          </a:p>
          <a:p>
            <a:r>
              <a:rPr lang="en-US" sz="2000" dirty="0" smtClean="0">
                <a:solidFill>
                  <a:srgbClr val="727E90"/>
                </a:solidFill>
              </a:rPr>
              <a:t>Provides a complete monitoring system</a:t>
            </a:r>
          </a:p>
          <a:p>
            <a:r>
              <a:rPr lang="en-US" sz="2000" dirty="0" smtClean="0">
                <a:solidFill>
                  <a:srgbClr val="727E90"/>
                </a:solidFill>
              </a:rPr>
              <a:t>Easy data management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0933" y="1974220"/>
            <a:ext cx="3653067" cy="488378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164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54" y="1393786"/>
            <a:ext cx="7298063" cy="9002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Challenge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55" y="2555424"/>
            <a:ext cx="5022998" cy="362155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3B4848"/>
                </a:solidFill>
              </a:rPr>
              <a:t>Many are skeptical and </a:t>
            </a:r>
            <a:r>
              <a:rPr lang="en-US" sz="2000" b="1" dirty="0" smtClean="0">
                <a:solidFill>
                  <a:srgbClr val="A02C23"/>
                </a:solidFill>
              </a:rPr>
              <a:t>intimidated</a:t>
            </a:r>
            <a:r>
              <a:rPr lang="en-US" sz="2000" b="1" dirty="0" smtClean="0">
                <a:solidFill>
                  <a:srgbClr val="3B4848"/>
                </a:solidFill>
              </a:rPr>
              <a:t> </a:t>
            </a:r>
            <a:r>
              <a:rPr lang="en-US" sz="2000" dirty="0" smtClean="0">
                <a:solidFill>
                  <a:srgbClr val="3B4848"/>
                </a:solidFill>
              </a:rPr>
              <a:t>by the still-novel facial recognition technology, with many questions still in mind.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B4848"/>
              </a:solidFill>
            </a:endParaRPr>
          </a:p>
          <a:p>
            <a:r>
              <a:rPr lang="en-US" sz="2000" dirty="0" smtClean="0">
                <a:solidFill>
                  <a:srgbClr val="3B4848"/>
                </a:solidFill>
              </a:rPr>
              <a:t>The misinterpretation that face recognition is too advanced and therefore </a:t>
            </a:r>
            <a:r>
              <a:rPr lang="en-US" sz="2000" b="1" dirty="0" smtClean="0">
                <a:solidFill>
                  <a:srgbClr val="A02C23"/>
                </a:solidFill>
              </a:rPr>
              <a:t>costly</a:t>
            </a:r>
            <a:r>
              <a:rPr lang="en-US" sz="2000" dirty="0" smtClean="0">
                <a:solidFill>
                  <a:srgbClr val="3B4848"/>
                </a:solidFill>
              </a:rPr>
              <a:t> to use in a regular environment.</a:t>
            </a:r>
            <a:endParaRPr lang="en-US" sz="2000" dirty="0">
              <a:solidFill>
                <a:srgbClr val="3B48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7497" y="2555424"/>
            <a:ext cx="2811395" cy="281139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624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397" y="1305135"/>
            <a:ext cx="5342484" cy="10717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Solution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397" y="3017881"/>
            <a:ext cx="4173462" cy="13748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3366FF"/>
                </a:solidFill>
              </a:rPr>
              <a:t>The Face ID 3 is BOTH </a:t>
            </a:r>
            <a:r>
              <a:rPr lang="en-US" sz="2200" b="1" dirty="0" smtClean="0">
                <a:solidFill>
                  <a:srgbClr val="9E201E"/>
                </a:solidFill>
              </a:rPr>
              <a:t>cost-efficient</a:t>
            </a:r>
            <a:r>
              <a:rPr lang="en-US" sz="2200" b="1" dirty="0" smtClean="0"/>
              <a:t> </a:t>
            </a:r>
            <a:r>
              <a:rPr lang="en-US" sz="2200" dirty="0" smtClean="0">
                <a:solidFill>
                  <a:srgbClr val="3366FF"/>
                </a:solidFill>
              </a:rPr>
              <a:t>AND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9E201E"/>
                </a:solidFill>
              </a:rPr>
              <a:t>user-friendly</a:t>
            </a:r>
            <a:r>
              <a:rPr lang="en-US" sz="2200" dirty="0" smtClean="0"/>
              <a:t>. </a:t>
            </a:r>
            <a:r>
              <a:rPr lang="en-US" sz="2000" dirty="0" smtClean="0">
                <a:solidFill>
                  <a:srgbClr val="3366FF"/>
                </a:solidFill>
              </a:rPr>
              <a:t>Plus</a:t>
            </a:r>
            <a:r>
              <a:rPr lang="en-US" sz="2200" dirty="0" smtClean="0">
                <a:solidFill>
                  <a:srgbClr val="3366FF"/>
                </a:solidFill>
              </a:rPr>
              <a:t>, enrollment and verification is done in an instant!</a:t>
            </a:r>
            <a:endParaRPr lang="en-US" sz="22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294" y="2098472"/>
            <a:ext cx="3451966" cy="475952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821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856" y="1228711"/>
            <a:ext cx="7298063" cy="6526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Get Your Value for Money!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027" y="2638513"/>
            <a:ext cx="5724384" cy="384603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000" b="1" dirty="0" smtClean="0">
                <a:solidFill>
                  <a:srgbClr val="9E201E"/>
                </a:solidFill>
              </a:rPr>
              <a:t>Multi Verification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>
                <a:solidFill>
                  <a:srgbClr val="3366FF"/>
                </a:solidFill>
              </a:rPr>
              <a:t>Face, Card, &amp; Password</a:t>
            </a:r>
          </a:p>
          <a:p>
            <a:pPr>
              <a:spcBef>
                <a:spcPts val="200"/>
              </a:spcBef>
            </a:pPr>
            <a:r>
              <a:rPr lang="en-US" sz="2000" b="1" dirty="0" smtClean="0">
                <a:solidFill>
                  <a:srgbClr val="9E201E"/>
                </a:solidFill>
              </a:rPr>
              <a:t>Speedy Verification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>
                <a:solidFill>
                  <a:srgbClr val="3366FF"/>
                </a:solidFill>
              </a:rPr>
              <a:t>Facial recognition within 2 seconds!</a:t>
            </a:r>
          </a:p>
          <a:p>
            <a:pPr>
              <a:spcBef>
                <a:spcPts val="200"/>
              </a:spcBef>
            </a:pPr>
            <a:r>
              <a:rPr lang="en-US" sz="2000" b="1" dirty="0" err="1" smtClean="0">
                <a:solidFill>
                  <a:srgbClr val="9E201E"/>
                </a:solidFill>
              </a:rPr>
              <a:t>Wiegand</a:t>
            </a:r>
            <a:r>
              <a:rPr lang="en-US" sz="2000" b="1" dirty="0" smtClean="0">
                <a:solidFill>
                  <a:srgbClr val="9E201E"/>
                </a:solidFill>
              </a:rPr>
              <a:t> Connection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>
                <a:solidFill>
                  <a:srgbClr val="3366FF"/>
                </a:solidFill>
              </a:rPr>
              <a:t>Can connect to third party controllers</a:t>
            </a:r>
          </a:p>
          <a:p>
            <a:pPr>
              <a:spcBef>
                <a:spcPts val="200"/>
              </a:spcBef>
            </a:pPr>
            <a:r>
              <a:rPr lang="en-US" sz="2000" b="1" dirty="0" smtClean="0">
                <a:solidFill>
                  <a:srgbClr val="9E201E"/>
                </a:solidFill>
              </a:rPr>
              <a:t>Multi- Communication Methods Available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srgbClr val="3366FF"/>
                </a:solidFill>
              </a:rPr>
              <a:t>TCP/IP, RS232/RS485, USB </a:t>
            </a:r>
            <a:r>
              <a:rPr lang="en-US" sz="1600" dirty="0" err="1" smtClean="0">
                <a:solidFill>
                  <a:srgbClr val="3366FF"/>
                </a:solidFill>
              </a:rPr>
              <a:t>Flashdisk</a:t>
            </a:r>
            <a:endParaRPr lang="en-US" sz="1600" dirty="0" smtClean="0">
              <a:solidFill>
                <a:srgbClr val="3366FF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2000" b="1" dirty="0" smtClean="0">
                <a:solidFill>
                  <a:srgbClr val="9E201E"/>
                </a:solidFill>
              </a:rPr>
              <a:t>Centralization of Data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>
                <a:solidFill>
                  <a:srgbClr val="3366FF"/>
                </a:solidFill>
              </a:rPr>
              <a:t>TCMS V2 provides easy data management and centralization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07041" y="2402198"/>
            <a:ext cx="2596763" cy="44558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91377" y="1703814"/>
            <a:ext cx="641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B4848"/>
                </a:solidFill>
                <a:latin typeface="Cambria"/>
                <a:cs typeface="Cambria"/>
              </a:rPr>
              <a:t>The Face ID 3 has all the access control features available in today’s market such as:</a:t>
            </a:r>
            <a:endParaRPr lang="en-US" sz="2000" dirty="0">
              <a:solidFill>
                <a:srgbClr val="3B4848"/>
              </a:solidFill>
              <a:latin typeface="Cambria"/>
              <a:cs typeface="Cambri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383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734" y="1407256"/>
            <a:ext cx="7298063" cy="10717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Facial Recognition has never been this advanced!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734" y="3197147"/>
            <a:ext cx="6698527" cy="406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</a:t>
            </a:r>
            <a:r>
              <a:rPr lang="en-US" sz="20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</a:rPr>
              <a:t>400</a:t>
            </a:r>
            <a:r>
              <a:rPr lang="en-US" sz="2000" dirty="0" smtClean="0">
                <a:solidFill>
                  <a:srgbClr val="3366FF"/>
                </a:solidFill>
              </a:rPr>
              <a:t> face templates, </a:t>
            </a:r>
            <a:r>
              <a:rPr lang="en-US" sz="2000" b="1" dirty="0" smtClean="0">
                <a:solidFill>
                  <a:srgbClr val="3366FF"/>
                </a:solidFill>
              </a:rPr>
              <a:t>10,000</a:t>
            </a:r>
            <a:r>
              <a:rPr lang="en-US" sz="2000" dirty="0" smtClean="0">
                <a:solidFill>
                  <a:srgbClr val="3366FF"/>
                </a:solidFill>
              </a:rPr>
              <a:t> cards</a:t>
            </a:r>
            <a:endParaRPr lang="en-US" sz="1400" dirty="0" smtClean="0">
              <a:solidFill>
                <a:srgbClr val="3366FF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</a:t>
            </a:r>
            <a:r>
              <a:rPr lang="en-US" sz="20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</a:rPr>
              <a:t>200,000</a:t>
            </a:r>
            <a:r>
              <a:rPr lang="en-US" sz="2000" dirty="0" smtClean="0">
                <a:solidFill>
                  <a:srgbClr val="3366FF"/>
                </a:solidFill>
              </a:rPr>
              <a:t> transaction logs  </a:t>
            </a:r>
            <a:endParaRPr lang="en-US" sz="1400" dirty="0" smtClean="0">
              <a:solidFill>
                <a:srgbClr val="3366FF"/>
              </a:solidFill>
              <a:latin typeface="Myriad Pro Cond" charset="0"/>
              <a:ea typeface="Kozuka Gothic Pro M" charset="0"/>
              <a:cs typeface="Kozuka Gothic Pro M" charset="0"/>
              <a:sym typeface="Wingdings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</a:t>
            </a:r>
            <a:r>
              <a:rPr lang="en-US" sz="20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</a:rPr>
              <a:t>Dual </a:t>
            </a:r>
            <a:r>
              <a:rPr lang="en-US" sz="2000" b="1" dirty="0">
                <a:solidFill>
                  <a:srgbClr val="3366FF"/>
                </a:solidFill>
              </a:rPr>
              <a:t>camera </a:t>
            </a:r>
            <a:r>
              <a:rPr lang="en-US" sz="2000" dirty="0">
                <a:solidFill>
                  <a:srgbClr val="3366FF"/>
                </a:solidFill>
              </a:rPr>
              <a:t>and infrared face scanning </a:t>
            </a:r>
            <a:endParaRPr lang="en-US" sz="2000" dirty="0" smtClean="0">
              <a:solidFill>
                <a:srgbClr val="3366FF"/>
              </a:solidFill>
            </a:endParaRPr>
          </a:p>
          <a:p>
            <a:pPr marL="0" lvl="0" indent="0">
              <a:buNone/>
            </a:pPr>
            <a:r>
              <a:rPr lang="en-US" sz="12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</a:t>
            </a:r>
            <a:r>
              <a:rPr lang="en-US" sz="20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 </a:t>
            </a:r>
            <a:r>
              <a:rPr lang="en-US" sz="2000" b="1" dirty="0" err="1" smtClean="0">
                <a:solidFill>
                  <a:srgbClr val="3366FF"/>
                </a:solidFill>
              </a:rPr>
              <a:t>Workcode</a:t>
            </a:r>
            <a:r>
              <a:rPr lang="en-US" sz="2000" dirty="0" smtClean="0">
                <a:solidFill>
                  <a:srgbClr val="3366FF"/>
                </a:solidFill>
              </a:rPr>
              <a:t> reporting </a:t>
            </a:r>
          </a:p>
          <a:p>
            <a:pPr marL="0" lvl="0" indent="0">
              <a:buNone/>
            </a:pPr>
            <a:r>
              <a:rPr lang="en-US" sz="12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</a:t>
            </a:r>
            <a:r>
              <a:rPr lang="en-US" sz="20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Simple enrollment </a:t>
            </a:r>
          </a:p>
          <a:p>
            <a:pPr marL="0" lvl="0" indent="0">
              <a:buNone/>
            </a:pPr>
            <a:r>
              <a:rPr lang="en-US" sz="12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</a:t>
            </a:r>
            <a:r>
              <a:rPr lang="en-US" sz="20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Touch screen, </a:t>
            </a:r>
            <a:r>
              <a:rPr lang="en-US" sz="2000" b="1" dirty="0" smtClean="0">
                <a:solidFill>
                  <a:srgbClr val="3366FF"/>
                </a:solidFill>
              </a:rPr>
              <a:t>user-friendly </a:t>
            </a:r>
            <a:r>
              <a:rPr lang="en-US" sz="2000" dirty="0" smtClean="0">
                <a:solidFill>
                  <a:srgbClr val="3366FF"/>
                </a:solidFill>
              </a:rPr>
              <a:t>interface </a:t>
            </a:r>
            <a:endParaRPr lang="en-US" sz="1400" dirty="0" smtClean="0">
              <a:solidFill>
                <a:srgbClr val="3366FF"/>
              </a:solidFill>
            </a:endParaRPr>
          </a:p>
          <a:p>
            <a:pPr marL="0" lvl="0" indent="0">
              <a:buNone/>
            </a:pPr>
            <a:r>
              <a:rPr lang="en-US" sz="12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</a:t>
            </a:r>
            <a:r>
              <a:rPr lang="en-US" sz="2000" dirty="0">
                <a:solidFill>
                  <a:srgbClr val="535C69"/>
                </a:solidFill>
                <a:latin typeface="Myriad Pro Cond" charset="0"/>
                <a:ea typeface="Kozuka Gothic Pro M" charset="0"/>
                <a:cs typeface="Kozuka Gothic Pro M" charset="0"/>
                <a:sym typeface="Wingdings" charset="0"/>
              </a:rPr>
              <a:t> </a:t>
            </a:r>
            <a:r>
              <a:rPr lang="en-US" sz="2000" b="1" dirty="0" smtClean="0">
                <a:solidFill>
                  <a:srgbClr val="3366FF"/>
                </a:solidFill>
              </a:rPr>
              <a:t>Stylish</a:t>
            </a:r>
            <a:r>
              <a:rPr lang="en-US" sz="2000" dirty="0" smtClean="0">
                <a:solidFill>
                  <a:srgbClr val="3366FF"/>
                </a:solidFill>
              </a:rPr>
              <a:t> for any environment 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373" y="2326309"/>
            <a:ext cx="686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/>
                <a:cs typeface="Cambria"/>
              </a:rPr>
              <a:t>The Face ID 3 has all the essential requirements of a biometric system</a:t>
            </a:r>
            <a:endParaRPr lang="en-US" sz="2000" dirty="0">
              <a:latin typeface="Cambria"/>
              <a:cs typeface="Cambria"/>
            </a:endParaRPr>
          </a:p>
        </p:txBody>
      </p:sp>
      <p:pic>
        <p:nvPicPr>
          <p:cNvPr id="5" name="Picture 18" descr="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66" y="3114097"/>
            <a:ext cx="2876550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1833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21383" y="1288583"/>
            <a:ext cx="724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8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mbria"/>
                <a:ea typeface="Kozuka Gothic Pro M" charset="0"/>
                <a:cs typeface="Cambria"/>
              </a:rPr>
              <a:t>What do you get when you purchase a FingerTec </a:t>
            </a:r>
            <a:r>
              <a:rPr lang="en-US" sz="3200" b="1" dirty="0" smtClean="0">
                <a:solidFill>
                  <a:srgbClr val="8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mbria"/>
                <a:ea typeface="Kozuka Gothic Pro M" charset="0"/>
                <a:cs typeface="Cambria"/>
              </a:rPr>
              <a:t>Face ID 3?</a:t>
            </a:r>
            <a:endParaRPr lang="en-US" sz="3200" b="1" dirty="0">
              <a:solidFill>
                <a:srgbClr val="8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mbria"/>
              <a:ea typeface="Kozuka Gothic Pro M" charset="0"/>
              <a:cs typeface="Cambria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90544" y="2574151"/>
            <a:ext cx="17932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Top </a:t>
            </a:r>
            <a:r>
              <a:rPr lang="en-US" altLang="zh-CN" b="1" dirty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Quality Hardware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 FCC &amp; CE certified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 Strictly </a:t>
            </a:r>
            <a:r>
              <a:rPr lang="en-US" altLang="zh-CN" sz="1400" dirty="0" smtClean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Monitored  Quality </a:t>
            </a: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Control</a:t>
            </a:r>
            <a:endParaRPr lang="en-US" altLang="zh-CN" sz="1400" dirty="0">
              <a:solidFill>
                <a:srgbClr val="727E90"/>
              </a:solidFill>
              <a:latin typeface="Cambria"/>
              <a:cs typeface="Cambria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73135" y="2574151"/>
            <a:ext cx="16186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Online </a:t>
            </a:r>
            <a:r>
              <a:rPr lang="en-US" altLang="zh-CN" b="1" dirty="0" smtClean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Resources</a:t>
            </a:r>
            <a:endParaRPr lang="en-US" altLang="zh-CN" sz="1400" dirty="0" smtClean="0">
              <a:solidFill>
                <a:srgbClr val="3366FF"/>
              </a:solidFill>
              <a:latin typeface="Cambria"/>
              <a:ea typeface="Kozuka Gothic Pro M" charset="0"/>
              <a:cs typeface="Cambria"/>
            </a:endParaRP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 smtClean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Online </a:t>
            </a: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manuals &amp; guides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Product Warranty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End-User support website</a:t>
            </a:r>
            <a:endParaRPr lang="en-US" altLang="zh-CN" sz="1400" dirty="0">
              <a:solidFill>
                <a:srgbClr val="727E90"/>
              </a:solidFill>
              <a:latin typeface="Cambria"/>
              <a:cs typeface="Cambria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350711" y="2543373"/>
            <a:ext cx="160685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 After sales support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600" dirty="0" smtClean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 </a:t>
            </a:r>
            <a:r>
              <a:rPr lang="en-US" altLang="zh-CN" sz="1400" dirty="0" smtClean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Assistance through various online means (</a:t>
            </a:r>
            <a:r>
              <a:rPr lang="en-US" altLang="zh-CN" sz="1400" dirty="0" err="1" smtClean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eg</a:t>
            </a:r>
            <a:r>
              <a:rPr lang="en-US" altLang="zh-CN" sz="1400" dirty="0" smtClean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: Skype, MSN, email)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 smtClean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Global Product Warranty for up to 24 months</a:t>
            </a:r>
            <a:endParaRPr lang="en-US" altLang="zh-CN" sz="1400" dirty="0">
              <a:solidFill>
                <a:srgbClr val="727E90"/>
              </a:solidFill>
              <a:latin typeface="Cambria"/>
              <a:cs typeface="Cambria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280969" y="4984453"/>
            <a:ext cx="1510810" cy="1469469"/>
            <a:chOff x="4913961" y="4475339"/>
            <a:chExt cx="1913876" cy="1861273"/>
          </a:xfrm>
        </p:grpSpPr>
        <p:sp>
          <p:nvSpPr>
            <p:cNvPr id="10" name="Rectangle 9"/>
            <p:cNvSpPr/>
            <p:nvPr/>
          </p:nvSpPr>
          <p:spPr>
            <a:xfrm>
              <a:off x="4913961" y="4475339"/>
              <a:ext cx="1913876" cy="1861273"/>
            </a:xfrm>
            <a:prstGeom prst="rect">
              <a:avLst/>
            </a:prstGeom>
            <a:solidFill>
              <a:schemeClr val="bg1"/>
            </a:solidFill>
            <a:ln w="190500" cmpd="sng">
              <a:solidFill>
                <a:schemeClr val="bg1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12700">
              <a:bevelT w="50800" h="16510"/>
              <a:contourClr>
                <a:schemeClr val="bg1">
                  <a:lumMod val="75000"/>
                </a:schemeClr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40" descr="http://sales.fingertec.com/images/imagebank/licensedimg/FT-img115-500x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0" b="25453"/>
            <a:stretch>
              <a:fillRect/>
            </a:stretch>
          </p:blipFill>
          <p:spPr bwMode="auto">
            <a:xfrm>
              <a:off x="4946618" y="4493087"/>
              <a:ext cx="1744762" cy="181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44" descr="http://www.vsc.com/en/images/callcenter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7" b="2123"/>
          <a:stretch/>
        </p:blipFill>
        <p:spPr bwMode="auto">
          <a:xfrm>
            <a:off x="7433478" y="4998465"/>
            <a:ext cx="1446863" cy="144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chemeClr val="bg1">
                <a:lumMod val="75000"/>
              </a:schemeClr>
            </a:contourClr>
          </a:sp3d>
          <a:extLst/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41801" y="4941168"/>
            <a:ext cx="1697469" cy="1540876"/>
            <a:chOff x="2501628" y="4422030"/>
            <a:chExt cx="2151662" cy="1953645"/>
          </a:xfrm>
        </p:grpSpPr>
        <p:sp>
          <p:nvSpPr>
            <p:cNvPr id="14" name="Rectangle 13"/>
            <p:cNvSpPr/>
            <p:nvPr/>
          </p:nvSpPr>
          <p:spPr>
            <a:xfrm>
              <a:off x="2664529" y="4475338"/>
              <a:ext cx="1913876" cy="186127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6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190500" cmpd="sng">
              <a:solidFill>
                <a:schemeClr val="bg1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12700">
              <a:bevelT w="50800" h="16510"/>
              <a:contourClr>
                <a:schemeClr val="bg1">
                  <a:lumMod val="75000"/>
                </a:schemeClr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" name="Picture 48" descr="http://product.fingertec.com/packaging/images/AllinDVD-s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540" y="4422030"/>
              <a:ext cx="1428750" cy="1428750"/>
            </a:xfrm>
            <a:prstGeom prst="rect">
              <a:avLst/>
            </a:prstGeom>
            <a:noFill/>
            <a:ln>
              <a:noFill/>
            </a:ln>
            <a:effectLst>
              <a:outerShdw blurRad="152400" dist="88900" dir="5400000" sx="89999" sy="-19000" rotWithShape="0">
                <a:srgbClr val="000000">
                  <a:alpha val="1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6" descr="http://product.fingertec.com/packaging/images/AllinDVD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628" y="5022234"/>
              <a:ext cx="1380510" cy="13534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90544" y="4961517"/>
            <a:ext cx="1509558" cy="1469469"/>
            <a:chOff x="282260" y="4475338"/>
            <a:chExt cx="1913876" cy="1861273"/>
          </a:xfrm>
        </p:grpSpPr>
        <p:sp>
          <p:nvSpPr>
            <p:cNvPr id="18" name="Rectangle 17"/>
            <p:cNvSpPr/>
            <p:nvPr/>
          </p:nvSpPr>
          <p:spPr>
            <a:xfrm>
              <a:off x="282260" y="4475338"/>
              <a:ext cx="1913876" cy="186127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6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 w="190500" cmpd="sng">
              <a:solidFill>
                <a:schemeClr val="bg1"/>
              </a:solidFill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12700">
              <a:bevelT w="50800" h="16510"/>
              <a:contourClr>
                <a:schemeClr val="bg1">
                  <a:lumMod val="75000"/>
                </a:schemeClr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9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68" y="4660927"/>
              <a:ext cx="1203749" cy="155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0" descr="http://sales.fingertec.com/images/imagebank/F-h2i-500x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043" y="5136405"/>
              <a:ext cx="496322" cy="91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941801" y="2574151"/>
            <a:ext cx="1783531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3366FF"/>
                </a:solidFill>
                <a:latin typeface="Cambria"/>
                <a:ea typeface="Kozuka Gothic Pro M" charset="0"/>
                <a:cs typeface="Cambria"/>
              </a:rPr>
              <a:t>Extensive All-in-One CD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TCMS V2 – extensive &amp; user friendly software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Various Language settings</a:t>
            </a:r>
          </a:p>
          <a:p>
            <a:pPr eaLnBrk="1" hangingPunct="1">
              <a:buFont typeface="Wingdings" charset="0"/>
              <a:buChar char="ü"/>
            </a:pPr>
            <a:r>
              <a:rPr lang="en-US" altLang="zh-CN" sz="1400" dirty="0">
                <a:solidFill>
                  <a:srgbClr val="727E90"/>
                </a:solidFill>
                <a:latin typeface="Cambria"/>
                <a:ea typeface="Kozuka Gothic Pro M" charset="0"/>
                <a:cs typeface="Cambria"/>
              </a:rPr>
              <a:t>Product manuals &amp; guides</a:t>
            </a:r>
            <a:endParaRPr lang="en-US" altLang="zh-CN" sz="1400" dirty="0">
              <a:solidFill>
                <a:srgbClr val="727E90"/>
              </a:solidFill>
              <a:latin typeface="Cambria"/>
              <a:cs typeface="Cambria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706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708" y="1154093"/>
            <a:ext cx="6370021" cy="9002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FingerTec Makes Things Easy!</a:t>
            </a:r>
            <a:endParaRPr lang="en-US" sz="3200" dirty="0"/>
          </a:p>
        </p:txBody>
      </p:sp>
      <p:pic>
        <p:nvPicPr>
          <p:cNvPr id="7" name="Picture 10" descr="micr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906"/>
            <a:ext cx="8637998" cy="51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32325" y="6642556"/>
            <a:ext cx="45116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r>
              <a:rPr lang="en-US" altLang="zh-CN" sz="800" dirty="0">
                <a:solidFill>
                  <a:srgbClr val="7F7F7F"/>
                </a:solidFill>
              </a:rPr>
              <a:t>Copyright © </a:t>
            </a:r>
            <a:r>
              <a:rPr lang="en-US" altLang="zh-CN" sz="800" dirty="0" smtClean="0">
                <a:solidFill>
                  <a:srgbClr val="7F7F7F"/>
                </a:solidFill>
              </a:rPr>
              <a:t>2012 </a:t>
            </a:r>
            <a:r>
              <a:rPr lang="en-US" altLang="zh-CN" sz="800" dirty="0">
                <a:solidFill>
                  <a:srgbClr val="7F7F7F"/>
                </a:solidFill>
              </a:rPr>
              <a:t>FingerTec Worldwide Limited.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854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750</Words>
  <Application>Microsoft Macintosh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Access Control  with Advanced  Facial Recognition  Technology</vt:lpstr>
      <vt:lpstr>PowerPoint Presentation</vt:lpstr>
      <vt:lpstr>Benefits of a Biometric System</vt:lpstr>
      <vt:lpstr>The Challenge</vt:lpstr>
      <vt:lpstr>The Solution</vt:lpstr>
      <vt:lpstr>Get Your Value for Money!</vt:lpstr>
      <vt:lpstr>Facial Recognition has never been this advanced!</vt:lpstr>
      <vt:lpstr>PowerPoint Presentation</vt:lpstr>
      <vt:lpstr>FingerTec Makes Things Easy!</vt:lpstr>
      <vt:lpstr>Installation Made Easy with FingerTec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Frequently Asked Questions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ID 3</dc:title>
  <dc:creator>Nisha Tara Naidu</dc:creator>
  <cp:lastModifiedBy>Nisha Tara Naidu</cp:lastModifiedBy>
  <cp:revision>63</cp:revision>
  <dcterms:created xsi:type="dcterms:W3CDTF">2012-02-09T06:05:13Z</dcterms:created>
  <dcterms:modified xsi:type="dcterms:W3CDTF">2012-02-17T07:54:02Z</dcterms:modified>
</cp:coreProperties>
</file>